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3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embeddedFontLst>
    <p:embeddedFont>
      <p:font typeface="Tahoma" panose="020B0604030504040204" pitchFamily="3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29E7AF1-AEB3-41E0-A4E5-8AC9FBF4C82A}">
  <a:tblStyle styleId="{929E7AF1-AEB3-41E0-A4E5-8AC9FBF4C82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6" y="48"/>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strike="noStrike" cap="none">
                <a:solidFill>
                  <a:srgbClr val="000000"/>
                </a:solidFill>
                <a:latin typeface="Tahoma"/>
                <a:ea typeface="Tahoma"/>
                <a:cs typeface="Tahoma"/>
                <a:sym typeface="Tahoma"/>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21" name="Google Shape;121;p2: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2</a:t>
            </a:fld>
            <a:endParaRPr/>
          </a:p>
        </p:txBody>
      </p:sp>
      <p:sp>
        <p:nvSpPr>
          <p:cNvPr id="122" name="Google Shape;12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a:p>
            <a:pPr marL="0" marR="0" lvl="0" indent="0" algn="l" rtl="0">
              <a:spcBef>
                <a:spcPts val="0"/>
              </a:spcBef>
              <a:spcAft>
                <a:spcPts val="0"/>
              </a:spcAft>
              <a:buNone/>
            </a:pPr>
            <a:endParaRPr sz="1800" b="1" i="0" u="none" strike="noStrike" cap="non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46" name="Google Shape;146;p6: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6</a:t>
            </a:fld>
            <a:endParaRPr/>
          </a:p>
        </p:txBody>
      </p:sp>
      <p:sp>
        <p:nvSpPr>
          <p:cNvPr id="147" name="Google Shape;14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8" name="Google Shape;148;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28600" marR="0" lvl="0" indent="-114300" algn="l" rtl="0">
              <a:spcBef>
                <a:spcPts val="0"/>
              </a:spcBef>
              <a:spcAft>
                <a:spcPts val="0"/>
              </a:spcAft>
              <a:buSzPts val="1800"/>
              <a:buFont typeface="Arial"/>
              <a:buAutoNum type="arabicPeriod"/>
            </a:pPr>
            <a:r>
              <a:rPr lang="en-US" sz="1800" b="1" i="0" u="none" strike="noStrike" cap="none"/>
              <a:t>If there are any questions, problems or doubts about the CAO system, contact CAO.</a:t>
            </a:r>
            <a:endParaRPr/>
          </a:p>
          <a:p>
            <a:pPr marL="228600" marR="0" lvl="0" indent="-114300" algn="l" rtl="0">
              <a:spcBef>
                <a:spcPts val="0"/>
              </a:spcBef>
              <a:spcAft>
                <a:spcPts val="0"/>
              </a:spcAft>
              <a:buSzPts val="1800"/>
              <a:buFont typeface="Arial"/>
              <a:buAutoNum type="arabicPeriod"/>
            </a:pPr>
            <a:r>
              <a:rPr lang="en-US" sz="1800" b="1" i="0" u="none" strike="noStrike" cap="none"/>
              <a:t>Ask early – don’t leave it until it may be too late to do anything.</a:t>
            </a:r>
            <a:endParaRPr/>
          </a:p>
          <a:p>
            <a:pPr marL="228600" marR="0" lvl="0" indent="-114300" algn="l" rtl="0">
              <a:spcBef>
                <a:spcPts val="0"/>
              </a:spcBef>
              <a:spcAft>
                <a:spcPts val="0"/>
              </a:spcAft>
              <a:buSzPts val="1800"/>
              <a:buFont typeface="Arial"/>
              <a:buAutoNum type="arabicPeriod"/>
            </a:pPr>
            <a:r>
              <a:rPr lang="en-US" sz="1800" b="1" i="0" u="none" strike="noStrike" cap="none"/>
              <a:t>help@cao.ie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55" name="Google Shape;155;p7: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7</a:t>
            </a:fld>
            <a:endParaRPr/>
          </a:p>
        </p:txBody>
      </p:sp>
      <p:sp>
        <p:nvSpPr>
          <p:cNvPr id="156" name="Google Shape;15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7" name="Google Shape;157;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64" name="Google Shape;164;p8: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8</a:t>
            </a:fld>
            <a:endParaRPr/>
          </a:p>
        </p:txBody>
      </p:sp>
      <p:sp>
        <p:nvSpPr>
          <p:cNvPr id="165" name="Google Shape;165;p8: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66" name="Google Shape;166;p8: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228600" marR="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74" name="Google Shape;174;p9: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9</a:t>
            </a:fld>
            <a:endParaRPr/>
          </a:p>
        </p:txBody>
      </p:sp>
      <p:sp>
        <p:nvSpPr>
          <p:cNvPr id="175" name="Google Shape;175;p9: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76" name="Google Shape;176;p9: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84" name="Google Shape;184;p10: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10</a:t>
            </a:fld>
            <a:endParaRPr/>
          </a:p>
        </p:txBody>
      </p:sp>
      <p:sp>
        <p:nvSpPr>
          <p:cNvPr id="185" name="Google Shape;18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28600" marR="0" lvl="0" indent="-114300" algn="l" rtl="0">
              <a:spcBef>
                <a:spcPts val="0"/>
              </a:spcBef>
              <a:spcAft>
                <a:spcPts val="0"/>
              </a:spcAft>
              <a:buSzPts val="1800"/>
              <a:buFont typeface="Arial"/>
              <a:buAutoNum type="arabicPeriod"/>
            </a:pPr>
            <a:r>
              <a:rPr lang="en-US" sz="1800" b="1" i="0" u="none" strike="noStrike" cap="none"/>
              <a:t>Fee Paying Colleges – DBS, Portobello, Griffith Dublin and Cork, NCII, American College, Institute of Business and Technology.</a:t>
            </a:r>
            <a:endParaRPr/>
          </a:p>
          <a:p>
            <a:pPr marL="228600" marR="0" lvl="0" indent="-114300" algn="l" rtl="0">
              <a:spcBef>
                <a:spcPts val="0"/>
              </a:spcBef>
              <a:spcAft>
                <a:spcPts val="0"/>
              </a:spcAft>
              <a:buSzPts val="1800"/>
              <a:buFont typeface="Arial"/>
              <a:buAutoNum type="arabicPeriod"/>
            </a:pPr>
            <a:r>
              <a:rPr lang="en-US" sz="1800" b="1" i="0" u="none" strike="noStrike" cap="none"/>
              <a:t>Be careful, these are not clearly labelled as such in handbook.</a:t>
            </a:r>
            <a:endParaRPr/>
          </a:p>
          <a:p>
            <a:pPr marL="228600" marR="0" lvl="0" indent="-114300" algn="l" rtl="0">
              <a:spcBef>
                <a:spcPts val="0"/>
              </a:spcBef>
              <a:spcAft>
                <a:spcPts val="0"/>
              </a:spcAft>
              <a:buSzPts val="1800"/>
              <a:buFont typeface="Arial"/>
              <a:buAutoNum type="arabicPeriod"/>
            </a:pPr>
            <a:r>
              <a:rPr lang="en-US" sz="1800" b="1" i="0" u="none" strike="noStrike" cap="none"/>
              <a:t>We strongly recommend using the Credit / Laser card option to pay the fee.  Students must ensure to have these details  to hand as they sit down to create their account.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192" name="Google Shape;192;p11: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11</a:t>
            </a:fld>
            <a:endParaRPr/>
          </a:p>
        </p:txBody>
      </p:sp>
      <p:sp>
        <p:nvSpPr>
          <p:cNvPr id="193" name="Google Shape;19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4" name="Google Shape;194;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00" name="Google Shape;200;p12: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12</a:t>
            </a:fld>
            <a:endParaRPr/>
          </a:p>
        </p:txBody>
      </p:sp>
      <p:sp>
        <p:nvSpPr>
          <p:cNvPr id="201" name="Google Shape;201;p12: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02" name="Google Shape;202;p12: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3: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08" name="Google Shape;208;p13: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13</a:t>
            </a:fld>
            <a:endParaRPr/>
          </a:p>
        </p:txBody>
      </p:sp>
      <p:sp>
        <p:nvSpPr>
          <p:cNvPr id="209" name="Google Shape;209;p13: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10" name="Google Shape;210;p13: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4: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22" name="Google Shape;222;p14: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14</a:t>
            </a:fld>
            <a:endParaRPr/>
          </a:p>
        </p:txBody>
      </p:sp>
      <p:sp>
        <p:nvSpPr>
          <p:cNvPr id="223" name="Google Shape;223;p14: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24" name="Google Shape;224;p14: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5: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30" name="Google Shape;230;p15: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15</a:t>
            </a:fld>
            <a:endParaRPr/>
          </a:p>
        </p:txBody>
      </p:sp>
      <p:sp>
        <p:nvSpPr>
          <p:cNvPr id="231" name="Google Shape;231;p15:notes"/>
          <p:cNvSpPr>
            <a:spLocks noGrp="1" noRot="1" noChangeAspect="1"/>
          </p:cNvSpPr>
          <p:nvPr>
            <p:ph type="sldImg" idx="2"/>
          </p:nvPr>
        </p:nvSpPr>
        <p:spPr>
          <a:xfrm>
            <a:off x="1149350" y="712787"/>
            <a:ext cx="4559300" cy="34210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32" name="Google Shape;232;p15:notes"/>
          <p:cNvSpPr txBox="1">
            <a:spLocks noGrp="1"/>
          </p:cNvSpPr>
          <p:nvPr>
            <p:ph type="body" idx="1"/>
          </p:nvPr>
        </p:nvSpPr>
        <p:spPr>
          <a:xfrm>
            <a:off x="914400" y="4348162"/>
            <a:ext cx="5029200" cy="4135437"/>
          </a:xfrm>
          <a:prstGeom prst="rect">
            <a:avLst/>
          </a:prstGeom>
          <a:solidFill>
            <a:srgbClr val="FFFFFF"/>
          </a:solidFill>
          <a:ln w="9525" cap="flat" cmpd="sng">
            <a:solidFill>
              <a:srgbClr val="00000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38" name="Google Shape;238;p19: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16</a:t>
            </a:fld>
            <a:endParaRPr/>
          </a:p>
        </p:txBody>
      </p:sp>
      <p:sp>
        <p:nvSpPr>
          <p:cNvPr id="239" name="Google Shape;23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0" name="Google Shape;240;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4: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282" name="Google Shape;282;p24: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23</a:t>
            </a:fld>
            <a:endParaRPr/>
          </a:p>
        </p:txBody>
      </p:sp>
      <p:sp>
        <p:nvSpPr>
          <p:cNvPr id="283" name="Google Shape;28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4" name="Google Shape;284;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0: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314" name="Google Shape;314;p30: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28</a:t>
            </a:fld>
            <a:endParaRPr/>
          </a:p>
        </p:txBody>
      </p:sp>
      <p:sp>
        <p:nvSpPr>
          <p:cNvPr id="315" name="Google Shape;31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6" name="Google Shape;316;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0:notes"/>
          <p:cNvSpPr txBox="1"/>
          <p:nvPr/>
        </p:nvSpPr>
        <p:spPr>
          <a:xfrm>
            <a:off x="0" y="8686800"/>
            <a:ext cx="2971800" cy="457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Tahoma"/>
              <a:buNone/>
            </a:pPr>
            <a:r>
              <a:rPr lang="en-US" sz="1200" b="0" i="0" u="none">
                <a:solidFill>
                  <a:srgbClr val="000000"/>
                </a:solidFill>
                <a:latin typeface="Tahoma"/>
                <a:ea typeface="Tahoma"/>
                <a:cs typeface="Tahoma"/>
                <a:sym typeface="Tahoma"/>
              </a:rPr>
              <a:t>Frank Farrell - Portmarnock Community School</a:t>
            </a:r>
            <a:endParaRPr/>
          </a:p>
        </p:txBody>
      </p:sp>
      <p:sp>
        <p:nvSpPr>
          <p:cNvPr id="329" name="Google Shape;329;p20: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a:solidFill>
                  <a:srgbClr val="000000"/>
                </a:solidFill>
                <a:latin typeface="Tahoma"/>
                <a:ea typeface="Tahoma"/>
                <a:cs typeface="Tahoma"/>
                <a:sym typeface="Tahoma"/>
              </a:rPr>
              <a:t>30</a:t>
            </a:fld>
            <a:endParaRPr/>
          </a:p>
        </p:txBody>
      </p:sp>
      <p:sp>
        <p:nvSpPr>
          <p:cNvPr id="330" name="Google Shape;330;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1" name="Google Shape;331;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2"/>
          <p:cNvSpPr txBox="1">
            <a:spLocks noGrp="1"/>
          </p:cNvSpPr>
          <p:nvPr>
            <p:ph type="ctrTitle"/>
          </p:nvPr>
        </p:nvSpPr>
        <p:spPr>
          <a:xfrm>
            <a:off x="990600" y="1828800"/>
            <a:ext cx="7772400"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27" name="Google Shape;2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rtl="0">
              <a:spcBef>
                <a:spcPts val="640"/>
              </a:spcBef>
              <a:spcAft>
                <a:spcPts val="0"/>
              </a:spcAft>
              <a:buClr>
                <a:schemeClr val="folHlink"/>
              </a:buClr>
              <a:buSzPts val="1920"/>
              <a:buFont typeface="Noto Sans Symbols"/>
              <a:buNone/>
              <a:defRPr sz="3200" b="0" i="0" u="none" strike="noStrike" cap="none">
                <a:solidFill>
                  <a:schemeClr val="dk1"/>
                </a:solidFill>
                <a:latin typeface="Tahoma"/>
                <a:ea typeface="Tahoma"/>
                <a:cs typeface="Tahoma"/>
                <a:sym typeface="Tahoma"/>
              </a:defRPr>
            </a:lvl1pPr>
            <a:lvl2pPr marR="0" lvl="1"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R="0" lvl="2"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R="0" lvl="3"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R="0" lvl="4"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28" name="Google Shape;28;p2"/>
          <p:cNvSpPr txBox="1">
            <a:spLocks noGrp="1"/>
          </p:cNvSpPr>
          <p:nvPr>
            <p:ph type="dt" idx="10"/>
          </p:nvPr>
        </p:nvSpPr>
        <p:spPr>
          <a:xfrm>
            <a:off x="990600" y="62484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29" name="Google Shape;29;p2"/>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lt2"/>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30" name="Google Shape;30;p2"/>
          <p:cNvSpPr txBox="1">
            <a:spLocks noGrp="1"/>
          </p:cNvSpPr>
          <p:nvPr>
            <p:ph type="sldNum" idx="12"/>
          </p:nvPr>
        </p:nvSpPr>
        <p:spPr>
          <a:xfrm>
            <a:off x="6858000" y="62484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1pPr>
            <a:lvl2pPr marL="0" marR="0" lvl="1"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2pPr>
            <a:lvl3pPr marL="0" marR="0" lvl="2"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3pPr>
            <a:lvl4pPr marL="0" marR="0" lvl="3"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4pPr>
            <a:lvl5pPr marL="0" marR="0" lvl="4"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5pPr>
            <a:lvl6pPr marL="0" marR="0" lvl="5"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6pPr>
            <a:lvl7pPr marL="0" marR="0" lvl="6"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7pPr>
            <a:lvl8pPr marL="0" marR="0" lvl="7"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8pPr>
            <a:lvl9pPr marL="0" marR="0" lvl="8"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4"/>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45" name="Google Shape;45;p4"/>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46" name="Google Shape;46;p4"/>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47" name="Google Shape;47;p4"/>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48" name="Google Shape;48;p4"/>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49"/>
        <p:cNvGrpSpPr/>
        <p:nvPr/>
      </p:nvGrpSpPr>
      <p:grpSpPr>
        <a:xfrm>
          <a:off x="0" y="0"/>
          <a:ext cx="0" cy="0"/>
          <a:chOff x="0" y="0"/>
          <a:chExt cx="0" cy="0"/>
        </a:xfrm>
      </p:grpSpPr>
      <p:sp>
        <p:nvSpPr>
          <p:cNvPr id="50" name="Google Shape;50;p5"/>
          <p:cNvSpPr txBox="1">
            <a:spLocks noGrp="1"/>
          </p:cNvSpPr>
          <p:nvPr>
            <p:ph type="title"/>
          </p:nvPr>
        </p:nvSpPr>
        <p:spPr>
          <a:xfrm>
            <a:off x="1150938" y="617538"/>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51" name="Google Shape;51;p5"/>
          <p:cNvSpPr txBox="1">
            <a:spLocks noGrp="1"/>
          </p:cNvSpPr>
          <p:nvPr>
            <p:ph type="body" idx="1"/>
          </p:nvPr>
        </p:nvSpPr>
        <p:spPr>
          <a:xfrm>
            <a:off x="1182688" y="2017713"/>
            <a:ext cx="38100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52" name="Google Shape;52;p5"/>
          <p:cNvSpPr txBox="1">
            <a:spLocks noGrp="1"/>
          </p:cNvSpPr>
          <p:nvPr>
            <p:ph type="body" idx="2"/>
          </p:nvPr>
        </p:nvSpPr>
        <p:spPr>
          <a:xfrm>
            <a:off x="5145088" y="2017713"/>
            <a:ext cx="38100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53" name="Google Shape;53;p5"/>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54" name="Google Shape;54;p5"/>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55" name="Google Shape;55;p5"/>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58" name="Google Shape;58;p6"/>
          <p:cNvSpPr txBox="1">
            <a:spLocks noGrp="1"/>
          </p:cNvSpPr>
          <p:nvPr>
            <p:ph type="body" idx="1"/>
          </p:nvPr>
        </p:nvSpPr>
        <p:spPr>
          <a:xfrm>
            <a:off x="1182688" y="2017713"/>
            <a:ext cx="38100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59" name="Google Shape;59;p6"/>
          <p:cNvSpPr txBox="1">
            <a:spLocks noGrp="1"/>
          </p:cNvSpPr>
          <p:nvPr>
            <p:ph type="body" idx="2"/>
          </p:nvPr>
        </p:nvSpPr>
        <p:spPr>
          <a:xfrm>
            <a:off x="5145088" y="2017713"/>
            <a:ext cx="38100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60" name="Google Shape;60;p6"/>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61" name="Google Shape;61;p6"/>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62" name="Google Shape;62;p6"/>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7"/>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65" name="Google Shape;65;p7"/>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66" name="Google Shape;66;p7"/>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
        <p:cNvGrpSpPr/>
        <p:nvPr/>
      </p:nvGrpSpPr>
      <p:grpSpPr>
        <a:xfrm>
          <a:off x="0" y="0"/>
          <a:ext cx="0" cy="0"/>
          <a:chOff x="0" y="0"/>
          <a:chExt cx="0" cy="0"/>
        </a:xfrm>
      </p:grpSpPr>
      <p:sp>
        <p:nvSpPr>
          <p:cNvPr id="68" name="Google Shape;68;p8"/>
          <p:cNvSpPr txBox="1">
            <a:spLocks noGrp="1"/>
          </p:cNvSpPr>
          <p:nvPr>
            <p:ph type="title"/>
          </p:nvPr>
        </p:nvSpPr>
        <p:spPr>
          <a:xfrm rot="5400000">
            <a:off x="5222082" y="2399507"/>
            <a:ext cx="5514975" cy="19510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69" name="Google Shape;69;p8"/>
          <p:cNvSpPr txBox="1">
            <a:spLocks noGrp="1"/>
          </p:cNvSpPr>
          <p:nvPr>
            <p:ph type="body" idx="1"/>
          </p:nvPr>
        </p:nvSpPr>
        <p:spPr>
          <a:xfrm rot="5400000">
            <a:off x="1243806" y="524670"/>
            <a:ext cx="5514975" cy="5700712"/>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70" name="Google Shape;70;p8"/>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71" name="Google Shape;71;p8"/>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72" name="Google Shape;72;p8"/>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9"/>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75" name="Google Shape;75;p9"/>
          <p:cNvSpPr txBox="1">
            <a:spLocks noGrp="1"/>
          </p:cNvSpPr>
          <p:nvPr>
            <p:ph type="body" idx="1"/>
          </p:nvPr>
        </p:nvSpPr>
        <p:spPr>
          <a:xfrm rot="5400000">
            <a:off x="3011487" y="188912"/>
            <a:ext cx="4114800" cy="77724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76" name="Google Shape;76;p9"/>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77" name="Google Shape;77;p9"/>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78" name="Google Shape;78;p9"/>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32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81" name="Google Shape;81;p10"/>
          <p:cNvSpPr>
            <a:spLocks noGrp="1"/>
          </p:cNvSpPr>
          <p:nvPr>
            <p:ph type="pic" idx="2"/>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folHlink"/>
              </a:buClr>
              <a:buSzPts val="1920"/>
              <a:buFont typeface="Noto Sans Symbols"/>
              <a:buNone/>
              <a:defRPr sz="3200">
                <a:solidFill>
                  <a:schemeClr val="dk1"/>
                </a:solidFill>
                <a:latin typeface="Tahoma"/>
                <a:ea typeface="Tahoma"/>
                <a:cs typeface="Tahoma"/>
                <a:sym typeface="Tahoma"/>
              </a:defRPr>
            </a:lvl1pPr>
            <a:lvl2pPr marR="0" lvl="1" algn="l" rtl="0">
              <a:spcBef>
                <a:spcPts val="560"/>
              </a:spcBef>
              <a:spcAft>
                <a:spcPts val="0"/>
              </a:spcAft>
              <a:buClr>
                <a:schemeClr val="hlink"/>
              </a:buClr>
              <a:buSzPts val="1540"/>
              <a:buFont typeface="Noto Sans Symbols"/>
              <a:buNone/>
              <a:defRPr sz="2800" b="0" i="0" u="none" strike="noStrike" cap="none">
                <a:solidFill>
                  <a:schemeClr val="dk1"/>
                </a:solidFill>
                <a:latin typeface="Tahoma"/>
                <a:ea typeface="Tahoma"/>
                <a:cs typeface="Tahoma"/>
                <a:sym typeface="Tahoma"/>
              </a:defRPr>
            </a:lvl2pPr>
            <a:lvl3pPr marR="0" lvl="2" algn="l" rtl="0">
              <a:spcBef>
                <a:spcPts val="480"/>
              </a:spcBef>
              <a:spcAft>
                <a:spcPts val="0"/>
              </a:spcAft>
              <a:buClr>
                <a:schemeClr val="folHlink"/>
              </a:buClr>
              <a:buSzPts val="1200"/>
              <a:buFont typeface="Noto Sans Symbols"/>
              <a:buNone/>
              <a:defRPr sz="2400" b="0" i="0" u="none" strike="noStrike" cap="none">
                <a:solidFill>
                  <a:schemeClr val="dk1"/>
                </a:solidFill>
                <a:latin typeface="Tahoma"/>
                <a:ea typeface="Tahoma"/>
                <a:cs typeface="Tahoma"/>
                <a:sym typeface="Tahoma"/>
              </a:defRPr>
            </a:lvl3pPr>
            <a:lvl4pPr marR="0" lvl="3" algn="l" rtl="0">
              <a:spcBef>
                <a:spcPts val="400"/>
              </a:spcBef>
              <a:spcAft>
                <a:spcPts val="0"/>
              </a:spcAft>
              <a:buClr>
                <a:schemeClr val="accent2"/>
              </a:buClr>
              <a:buSzPts val="1100"/>
              <a:buFont typeface="Noto Sans Symbols"/>
              <a:buNone/>
              <a:defRPr sz="2000" b="0" i="0" u="none" strike="noStrike" cap="none">
                <a:solidFill>
                  <a:schemeClr val="dk1"/>
                </a:solidFill>
                <a:latin typeface="Tahoma"/>
                <a:ea typeface="Tahoma"/>
                <a:cs typeface="Tahoma"/>
                <a:sym typeface="Tahoma"/>
              </a:defRPr>
            </a:lvl4pPr>
            <a:lvl5pPr marR="0" lvl="4" algn="l" rtl="0">
              <a:spcBef>
                <a:spcPts val="400"/>
              </a:spcBef>
              <a:spcAft>
                <a:spcPts val="0"/>
              </a:spcAft>
              <a:buClr>
                <a:schemeClr val="accent1"/>
              </a:buClr>
              <a:buSzPts val="1000"/>
              <a:buFont typeface="Noto Sans Symbols"/>
              <a:buNone/>
              <a:defRPr sz="2000" b="0" i="0" u="none" strike="noStrike" cap="none">
                <a:solidFill>
                  <a:schemeClr val="dk1"/>
                </a:solidFill>
                <a:latin typeface="Tahoma"/>
                <a:ea typeface="Tahoma"/>
                <a:cs typeface="Tahoma"/>
                <a:sym typeface="Tahom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ahoma"/>
                <a:ea typeface="Tahoma"/>
                <a:cs typeface="Tahoma"/>
                <a:sym typeface="Tahoma"/>
              </a:defRPr>
            </a:lvl9pPr>
          </a:lstStyle>
          <a:p>
            <a:endParaRPr/>
          </a:p>
        </p:txBody>
      </p:sp>
      <p:sp>
        <p:nvSpPr>
          <p:cNvPr id="82" name="Google Shape;82;p10"/>
          <p:cNvSpPr txBox="1">
            <a:spLocks noGrp="1"/>
          </p:cNvSpPr>
          <p:nvPr>
            <p:ph type="body" idx="1"/>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20"/>
              </a:spcBef>
              <a:spcAft>
                <a:spcPts val="0"/>
              </a:spcAft>
              <a:buClr>
                <a:schemeClr val="folHlink"/>
              </a:buClr>
              <a:buSzPts val="960"/>
              <a:buFont typeface="Noto Sans Symbols"/>
              <a:buNone/>
              <a:defRPr sz="1600">
                <a:solidFill>
                  <a:schemeClr val="dk1"/>
                </a:solidFill>
                <a:latin typeface="Tahoma"/>
                <a:ea typeface="Tahoma"/>
                <a:cs typeface="Tahoma"/>
                <a:sym typeface="Tahoma"/>
              </a:defRPr>
            </a:lvl1pPr>
            <a:lvl2pPr marL="914400" marR="0" lvl="1" indent="-228600" algn="l" rtl="0">
              <a:spcBef>
                <a:spcPts val="280"/>
              </a:spcBef>
              <a:spcAft>
                <a:spcPts val="0"/>
              </a:spcAft>
              <a:buClr>
                <a:schemeClr val="hlink"/>
              </a:buClr>
              <a:buSzPts val="770"/>
              <a:buFont typeface="Noto Sans Symbols"/>
              <a:buNone/>
              <a:defRPr sz="1400" b="0" i="0" u="none" strike="noStrike" cap="none">
                <a:solidFill>
                  <a:schemeClr val="dk1"/>
                </a:solidFill>
                <a:latin typeface="Tahoma"/>
                <a:ea typeface="Tahoma"/>
                <a:cs typeface="Tahoma"/>
                <a:sym typeface="Tahoma"/>
              </a:defRPr>
            </a:lvl2pPr>
            <a:lvl3pPr marL="1371600" marR="0" lvl="2" indent="-228600" algn="l" rtl="0">
              <a:spcBef>
                <a:spcPts val="240"/>
              </a:spcBef>
              <a:spcAft>
                <a:spcPts val="0"/>
              </a:spcAft>
              <a:buClr>
                <a:schemeClr val="folHlink"/>
              </a:buClr>
              <a:buSzPts val="600"/>
              <a:buFont typeface="Noto Sans Symbols"/>
              <a:buNone/>
              <a:defRPr sz="1200" b="0" i="0" u="none" strike="noStrike" cap="none">
                <a:solidFill>
                  <a:schemeClr val="dk1"/>
                </a:solidFill>
                <a:latin typeface="Tahoma"/>
                <a:ea typeface="Tahoma"/>
                <a:cs typeface="Tahoma"/>
                <a:sym typeface="Tahoma"/>
              </a:defRPr>
            </a:lvl3pPr>
            <a:lvl4pPr marL="1828800" marR="0" lvl="3" indent="-228600" algn="l" rtl="0">
              <a:spcBef>
                <a:spcPts val="200"/>
              </a:spcBef>
              <a:spcAft>
                <a:spcPts val="0"/>
              </a:spcAft>
              <a:buClr>
                <a:schemeClr val="accent2"/>
              </a:buClr>
              <a:buSzPts val="550"/>
              <a:buFont typeface="Noto Sans Symbols"/>
              <a:buNone/>
              <a:defRPr sz="1000" b="0" i="0" u="none" strike="noStrike" cap="none">
                <a:solidFill>
                  <a:schemeClr val="dk1"/>
                </a:solidFill>
                <a:latin typeface="Tahoma"/>
                <a:ea typeface="Tahoma"/>
                <a:cs typeface="Tahoma"/>
                <a:sym typeface="Tahoma"/>
              </a:defRPr>
            </a:lvl4pPr>
            <a:lvl5pPr marL="2286000" marR="0" lvl="4" indent="-228600" algn="l" rtl="0">
              <a:spcBef>
                <a:spcPts val="200"/>
              </a:spcBef>
              <a:spcAft>
                <a:spcPts val="0"/>
              </a:spcAft>
              <a:buClr>
                <a:schemeClr val="accent1"/>
              </a:buClr>
              <a:buSzPts val="500"/>
              <a:buFont typeface="Noto Sans Symbols"/>
              <a:buNone/>
              <a:defRPr sz="1000" b="0" i="0" u="none" strike="noStrike" cap="none">
                <a:solidFill>
                  <a:schemeClr val="dk1"/>
                </a:solidFill>
                <a:latin typeface="Tahoma"/>
                <a:ea typeface="Tahoma"/>
                <a:cs typeface="Tahoma"/>
                <a:sym typeface="Tahoma"/>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9pPr>
          </a:lstStyle>
          <a:p>
            <a:endParaRPr/>
          </a:p>
        </p:txBody>
      </p:sp>
      <p:sp>
        <p:nvSpPr>
          <p:cNvPr id="83" name="Google Shape;83;p10"/>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84" name="Google Shape;84;p10"/>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85" name="Google Shape;85;p10"/>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32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88" name="Google Shape;88;p11"/>
          <p:cNvSpPr txBox="1">
            <a:spLocks noGrp="1"/>
          </p:cNvSpPr>
          <p:nvPr>
            <p:ph type="body" idx="1"/>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ahoma"/>
                <a:ea typeface="Tahoma"/>
                <a:cs typeface="Tahoma"/>
                <a:sym typeface="Tahoma"/>
              </a:defRPr>
            </a:lvl9pPr>
          </a:lstStyle>
          <a:p>
            <a:endParaRPr/>
          </a:p>
        </p:txBody>
      </p:sp>
      <p:sp>
        <p:nvSpPr>
          <p:cNvPr id="89" name="Google Shape;89;p11"/>
          <p:cNvSpPr txBox="1">
            <a:spLocks noGrp="1"/>
          </p:cNvSpPr>
          <p:nvPr>
            <p:ph type="body" idx="2"/>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20"/>
              </a:spcBef>
              <a:spcAft>
                <a:spcPts val="0"/>
              </a:spcAft>
              <a:buClr>
                <a:schemeClr val="folHlink"/>
              </a:buClr>
              <a:buSzPts val="960"/>
              <a:buFont typeface="Noto Sans Symbols"/>
              <a:buNone/>
              <a:defRPr sz="1600">
                <a:solidFill>
                  <a:schemeClr val="dk1"/>
                </a:solidFill>
                <a:latin typeface="Tahoma"/>
                <a:ea typeface="Tahoma"/>
                <a:cs typeface="Tahoma"/>
                <a:sym typeface="Tahoma"/>
              </a:defRPr>
            </a:lvl1pPr>
            <a:lvl2pPr marL="914400" marR="0" lvl="1" indent="-228600" algn="l" rtl="0">
              <a:spcBef>
                <a:spcPts val="280"/>
              </a:spcBef>
              <a:spcAft>
                <a:spcPts val="0"/>
              </a:spcAft>
              <a:buClr>
                <a:schemeClr val="hlink"/>
              </a:buClr>
              <a:buSzPts val="770"/>
              <a:buFont typeface="Noto Sans Symbols"/>
              <a:buNone/>
              <a:defRPr sz="1400" b="0" i="0" u="none" strike="noStrike" cap="none">
                <a:solidFill>
                  <a:schemeClr val="dk1"/>
                </a:solidFill>
                <a:latin typeface="Tahoma"/>
                <a:ea typeface="Tahoma"/>
                <a:cs typeface="Tahoma"/>
                <a:sym typeface="Tahoma"/>
              </a:defRPr>
            </a:lvl2pPr>
            <a:lvl3pPr marL="1371600" marR="0" lvl="2" indent="-228600" algn="l" rtl="0">
              <a:spcBef>
                <a:spcPts val="240"/>
              </a:spcBef>
              <a:spcAft>
                <a:spcPts val="0"/>
              </a:spcAft>
              <a:buClr>
                <a:schemeClr val="folHlink"/>
              </a:buClr>
              <a:buSzPts val="600"/>
              <a:buFont typeface="Noto Sans Symbols"/>
              <a:buNone/>
              <a:defRPr sz="1200" b="0" i="0" u="none" strike="noStrike" cap="none">
                <a:solidFill>
                  <a:schemeClr val="dk1"/>
                </a:solidFill>
                <a:latin typeface="Tahoma"/>
                <a:ea typeface="Tahoma"/>
                <a:cs typeface="Tahoma"/>
                <a:sym typeface="Tahoma"/>
              </a:defRPr>
            </a:lvl3pPr>
            <a:lvl4pPr marL="1828800" marR="0" lvl="3" indent="-228600" algn="l" rtl="0">
              <a:spcBef>
                <a:spcPts val="200"/>
              </a:spcBef>
              <a:spcAft>
                <a:spcPts val="0"/>
              </a:spcAft>
              <a:buClr>
                <a:schemeClr val="accent2"/>
              </a:buClr>
              <a:buSzPts val="550"/>
              <a:buFont typeface="Noto Sans Symbols"/>
              <a:buNone/>
              <a:defRPr sz="1000" b="0" i="0" u="none" strike="noStrike" cap="none">
                <a:solidFill>
                  <a:schemeClr val="dk1"/>
                </a:solidFill>
                <a:latin typeface="Tahoma"/>
                <a:ea typeface="Tahoma"/>
                <a:cs typeface="Tahoma"/>
                <a:sym typeface="Tahoma"/>
              </a:defRPr>
            </a:lvl4pPr>
            <a:lvl5pPr marL="2286000" marR="0" lvl="4" indent="-228600" algn="l" rtl="0">
              <a:spcBef>
                <a:spcPts val="200"/>
              </a:spcBef>
              <a:spcAft>
                <a:spcPts val="0"/>
              </a:spcAft>
              <a:buClr>
                <a:schemeClr val="accent1"/>
              </a:buClr>
              <a:buSzPts val="500"/>
              <a:buFont typeface="Noto Sans Symbols"/>
              <a:buNone/>
              <a:defRPr sz="1000" b="0" i="0" u="none" strike="noStrike" cap="none">
                <a:solidFill>
                  <a:schemeClr val="dk1"/>
                </a:solidFill>
                <a:latin typeface="Tahoma"/>
                <a:ea typeface="Tahoma"/>
                <a:cs typeface="Tahoma"/>
                <a:sym typeface="Tahoma"/>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Tahoma"/>
                <a:ea typeface="Tahoma"/>
                <a:cs typeface="Tahoma"/>
                <a:sym typeface="Tahoma"/>
              </a:defRPr>
            </a:lvl9pPr>
          </a:lstStyle>
          <a:p>
            <a:endParaRPr/>
          </a:p>
        </p:txBody>
      </p:sp>
      <p:sp>
        <p:nvSpPr>
          <p:cNvPr id="90" name="Google Shape;90;p11"/>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91" name="Google Shape;91;p11"/>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92" name="Google Shape;92;p11"/>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95" name="Google Shape;95;p12"/>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96" name="Google Shape;96;p12"/>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97" name="Google Shape;97;p12"/>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8"/>
        <p:cNvGrpSpPr/>
        <p:nvPr/>
      </p:nvGrpSpPr>
      <p:grpSpPr>
        <a:xfrm>
          <a:off x="0" y="0"/>
          <a:ext cx="0" cy="0"/>
          <a:chOff x="0" y="0"/>
          <a:chExt cx="0" cy="0"/>
        </a:xfrm>
      </p:grpSpPr>
      <p:sp>
        <p:nvSpPr>
          <p:cNvPr id="99" name="Google Shape;99;p13"/>
          <p:cNvSpPr txBox="1">
            <a:spLocks noGrp="1"/>
          </p:cNvSpPr>
          <p:nvPr>
            <p:ph type="title"/>
          </p:nvPr>
        </p:nvSpPr>
        <p:spPr>
          <a:xfrm>
            <a:off x="630238" y="365125"/>
            <a:ext cx="7886700" cy="132556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100" name="Google Shape;100;p13"/>
          <p:cNvSpPr txBox="1">
            <a:spLocks noGrp="1"/>
          </p:cNvSpPr>
          <p:nvPr>
            <p:ph type="body" idx="1"/>
          </p:nvPr>
        </p:nvSpPr>
        <p:spPr>
          <a:xfrm>
            <a:off x="630238" y="1681163"/>
            <a:ext cx="3868737" cy="823912"/>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480"/>
              </a:spcBef>
              <a:spcAft>
                <a:spcPts val="0"/>
              </a:spcAft>
              <a:buClr>
                <a:schemeClr val="folHlink"/>
              </a:buClr>
              <a:buSzPts val="1440"/>
              <a:buFont typeface="Noto Sans Symbols"/>
              <a:buNone/>
              <a:defRPr sz="2400" b="1">
                <a:solidFill>
                  <a:schemeClr val="dk1"/>
                </a:solidFill>
                <a:latin typeface="Tahoma"/>
                <a:ea typeface="Tahoma"/>
                <a:cs typeface="Tahoma"/>
                <a:sym typeface="Tahoma"/>
              </a:defRPr>
            </a:lvl1pPr>
            <a:lvl2pPr marL="914400" marR="0" lvl="1" indent="-228600" algn="l" rtl="0">
              <a:spcBef>
                <a:spcPts val="400"/>
              </a:spcBef>
              <a:spcAft>
                <a:spcPts val="0"/>
              </a:spcAft>
              <a:buClr>
                <a:schemeClr val="hlink"/>
              </a:buClr>
              <a:buSzPts val="1100"/>
              <a:buFont typeface="Noto Sans Symbols"/>
              <a:buNone/>
              <a:defRPr sz="2000" b="1" i="0" u="none" strike="noStrike" cap="none">
                <a:solidFill>
                  <a:schemeClr val="dk1"/>
                </a:solidFill>
                <a:latin typeface="Tahoma"/>
                <a:ea typeface="Tahoma"/>
                <a:cs typeface="Tahoma"/>
                <a:sym typeface="Tahoma"/>
              </a:defRPr>
            </a:lvl2pPr>
            <a:lvl3pPr marL="1371600" marR="0" lvl="2" indent="-228600" algn="l" rtl="0">
              <a:spcBef>
                <a:spcPts val="360"/>
              </a:spcBef>
              <a:spcAft>
                <a:spcPts val="0"/>
              </a:spcAft>
              <a:buClr>
                <a:schemeClr val="folHlink"/>
              </a:buClr>
              <a:buSzPts val="900"/>
              <a:buFont typeface="Noto Sans Symbols"/>
              <a:buNone/>
              <a:defRPr sz="1800" b="1" i="0" u="none" strike="noStrike" cap="none">
                <a:solidFill>
                  <a:schemeClr val="dk1"/>
                </a:solidFill>
                <a:latin typeface="Tahoma"/>
                <a:ea typeface="Tahoma"/>
                <a:cs typeface="Tahoma"/>
                <a:sym typeface="Tahoma"/>
              </a:defRPr>
            </a:lvl3pPr>
            <a:lvl4pPr marL="1828800" marR="0" lvl="3" indent="-228600" algn="l" rtl="0">
              <a:spcBef>
                <a:spcPts val="320"/>
              </a:spcBef>
              <a:spcAft>
                <a:spcPts val="0"/>
              </a:spcAft>
              <a:buClr>
                <a:schemeClr val="accent2"/>
              </a:buClr>
              <a:buSzPts val="880"/>
              <a:buFont typeface="Noto Sans Symbols"/>
              <a:buNone/>
              <a:defRPr sz="1600" b="1" i="0" u="none" strike="noStrike" cap="none">
                <a:solidFill>
                  <a:schemeClr val="dk1"/>
                </a:solidFill>
                <a:latin typeface="Tahoma"/>
                <a:ea typeface="Tahoma"/>
                <a:cs typeface="Tahoma"/>
                <a:sym typeface="Tahoma"/>
              </a:defRPr>
            </a:lvl4pPr>
            <a:lvl5pPr marL="2286000" marR="0" lvl="4" indent="-228600" algn="l" rtl="0">
              <a:spcBef>
                <a:spcPts val="320"/>
              </a:spcBef>
              <a:spcAft>
                <a:spcPts val="0"/>
              </a:spcAft>
              <a:buClr>
                <a:schemeClr val="accent1"/>
              </a:buClr>
              <a:buSzPts val="800"/>
              <a:buFont typeface="Noto Sans Symbols"/>
              <a:buNone/>
              <a:defRPr sz="1600" b="1" i="0" u="none" strike="noStrike" cap="none">
                <a:solidFill>
                  <a:schemeClr val="dk1"/>
                </a:solidFill>
                <a:latin typeface="Tahoma"/>
                <a:ea typeface="Tahoma"/>
                <a:cs typeface="Tahoma"/>
                <a:sym typeface="Tahoma"/>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9pPr>
          </a:lstStyle>
          <a:p>
            <a:endParaRPr/>
          </a:p>
        </p:txBody>
      </p:sp>
      <p:sp>
        <p:nvSpPr>
          <p:cNvPr id="101" name="Google Shape;101;p13"/>
          <p:cNvSpPr txBox="1">
            <a:spLocks noGrp="1"/>
          </p:cNvSpPr>
          <p:nvPr>
            <p:ph type="body" idx="2"/>
          </p:nvPr>
        </p:nvSpPr>
        <p:spPr>
          <a:xfrm>
            <a:off x="630238" y="2505075"/>
            <a:ext cx="3868737" cy="3684588"/>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102" name="Google Shape;102;p13"/>
          <p:cNvSpPr txBox="1">
            <a:spLocks noGrp="1"/>
          </p:cNvSpPr>
          <p:nvPr>
            <p:ph type="body" idx="3"/>
          </p:nvPr>
        </p:nvSpPr>
        <p:spPr>
          <a:xfrm>
            <a:off x="4629150" y="1681163"/>
            <a:ext cx="3887788" cy="823912"/>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480"/>
              </a:spcBef>
              <a:spcAft>
                <a:spcPts val="0"/>
              </a:spcAft>
              <a:buClr>
                <a:schemeClr val="folHlink"/>
              </a:buClr>
              <a:buSzPts val="1440"/>
              <a:buFont typeface="Noto Sans Symbols"/>
              <a:buNone/>
              <a:defRPr sz="2400" b="1">
                <a:solidFill>
                  <a:schemeClr val="dk1"/>
                </a:solidFill>
                <a:latin typeface="Tahoma"/>
                <a:ea typeface="Tahoma"/>
                <a:cs typeface="Tahoma"/>
                <a:sym typeface="Tahoma"/>
              </a:defRPr>
            </a:lvl1pPr>
            <a:lvl2pPr marL="914400" marR="0" lvl="1" indent="-228600" algn="l" rtl="0">
              <a:spcBef>
                <a:spcPts val="400"/>
              </a:spcBef>
              <a:spcAft>
                <a:spcPts val="0"/>
              </a:spcAft>
              <a:buClr>
                <a:schemeClr val="hlink"/>
              </a:buClr>
              <a:buSzPts val="1100"/>
              <a:buFont typeface="Noto Sans Symbols"/>
              <a:buNone/>
              <a:defRPr sz="2000" b="1" i="0" u="none" strike="noStrike" cap="none">
                <a:solidFill>
                  <a:schemeClr val="dk1"/>
                </a:solidFill>
                <a:latin typeface="Tahoma"/>
                <a:ea typeface="Tahoma"/>
                <a:cs typeface="Tahoma"/>
                <a:sym typeface="Tahoma"/>
              </a:defRPr>
            </a:lvl2pPr>
            <a:lvl3pPr marL="1371600" marR="0" lvl="2" indent="-228600" algn="l" rtl="0">
              <a:spcBef>
                <a:spcPts val="360"/>
              </a:spcBef>
              <a:spcAft>
                <a:spcPts val="0"/>
              </a:spcAft>
              <a:buClr>
                <a:schemeClr val="folHlink"/>
              </a:buClr>
              <a:buSzPts val="900"/>
              <a:buFont typeface="Noto Sans Symbols"/>
              <a:buNone/>
              <a:defRPr sz="1800" b="1" i="0" u="none" strike="noStrike" cap="none">
                <a:solidFill>
                  <a:schemeClr val="dk1"/>
                </a:solidFill>
                <a:latin typeface="Tahoma"/>
                <a:ea typeface="Tahoma"/>
                <a:cs typeface="Tahoma"/>
                <a:sym typeface="Tahoma"/>
              </a:defRPr>
            </a:lvl3pPr>
            <a:lvl4pPr marL="1828800" marR="0" lvl="3" indent="-228600" algn="l" rtl="0">
              <a:spcBef>
                <a:spcPts val="320"/>
              </a:spcBef>
              <a:spcAft>
                <a:spcPts val="0"/>
              </a:spcAft>
              <a:buClr>
                <a:schemeClr val="accent2"/>
              </a:buClr>
              <a:buSzPts val="880"/>
              <a:buFont typeface="Noto Sans Symbols"/>
              <a:buNone/>
              <a:defRPr sz="1600" b="1" i="0" u="none" strike="noStrike" cap="none">
                <a:solidFill>
                  <a:schemeClr val="dk1"/>
                </a:solidFill>
                <a:latin typeface="Tahoma"/>
                <a:ea typeface="Tahoma"/>
                <a:cs typeface="Tahoma"/>
                <a:sym typeface="Tahoma"/>
              </a:defRPr>
            </a:lvl4pPr>
            <a:lvl5pPr marL="2286000" marR="0" lvl="4" indent="-228600" algn="l" rtl="0">
              <a:spcBef>
                <a:spcPts val="320"/>
              </a:spcBef>
              <a:spcAft>
                <a:spcPts val="0"/>
              </a:spcAft>
              <a:buClr>
                <a:schemeClr val="accent1"/>
              </a:buClr>
              <a:buSzPts val="800"/>
              <a:buFont typeface="Noto Sans Symbols"/>
              <a:buNone/>
              <a:defRPr sz="1600" b="1" i="0" u="none" strike="noStrike" cap="none">
                <a:solidFill>
                  <a:schemeClr val="dk1"/>
                </a:solidFill>
                <a:latin typeface="Tahoma"/>
                <a:ea typeface="Tahoma"/>
                <a:cs typeface="Tahoma"/>
                <a:sym typeface="Tahoma"/>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Tahoma"/>
                <a:ea typeface="Tahoma"/>
                <a:cs typeface="Tahoma"/>
                <a:sym typeface="Tahoma"/>
              </a:defRPr>
            </a:lvl9pPr>
          </a:lstStyle>
          <a:p>
            <a:endParaRPr/>
          </a:p>
        </p:txBody>
      </p:sp>
      <p:sp>
        <p:nvSpPr>
          <p:cNvPr id="103" name="Google Shape;103;p13"/>
          <p:cNvSpPr txBox="1">
            <a:spLocks noGrp="1"/>
          </p:cNvSpPr>
          <p:nvPr>
            <p:ph type="body" idx="4"/>
          </p:nvPr>
        </p:nvSpPr>
        <p:spPr>
          <a:xfrm>
            <a:off x="4629150" y="2505075"/>
            <a:ext cx="3887788" cy="3684588"/>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104" name="Google Shape;104;p13"/>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105" name="Google Shape;105;p13"/>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106" name="Google Shape;106;p13"/>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p14"/>
          <p:cNvSpPr txBox="1">
            <a:spLocks noGrp="1"/>
          </p:cNvSpPr>
          <p:nvPr>
            <p:ph type="title"/>
          </p:nvPr>
        </p:nvSpPr>
        <p:spPr>
          <a:xfrm>
            <a:off x="623888" y="1709738"/>
            <a:ext cx="7886700" cy="285273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60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109" name="Google Shape;109;p14"/>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80"/>
              </a:spcBef>
              <a:spcAft>
                <a:spcPts val="0"/>
              </a:spcAft>
              <a:buClr>
                <a:schemeClr val="folHlink"/>
              </a:buClr>
              <a:buSzPts val="1440"/>
              <a:buFont typeface="Noto Sans Symbols"/>
              <a:buNone/>
              <a:defRPr sz="2400">
                <a:solidFill>
                  <a:schemeClr val="dk1"/>
                </a:solidFill>
                <a:latin typeface="Tahoma"/>
                <a:ea typeface="Tahoma"/>
                <a:cs typeface="Tahoma"/>
                <a:sym typeface="Tahoma"/>
              </a:defRPr>
            </a:lvl1pPr>
            <a:lvl2pPr marL="914400" marR="0" lvl="1" indent="-228600" algn="l" rtl="0">
              <a:spcBef>
                <a:spcPts val="400"/>
              </a:spcBef>
              <a:spcAft>
                <a:spcPts val="0"/>
              </a:spcAft>
              <a:buClr>
                <a:schemeClr val="hlink"/>
              </a:buClr>
              <a:buSzPts val="1100"/>
              <a:buFont typeface="Noto Sans Symbols"/>
              <a:buNone/>
              <a:defRPr sz="2000" b="0" i="0" u="none" strike="noStrike" cap="none">
                <a:solidFill>
                  <a:schemeClr val="dk1"/>
                </a:solidFill>
                <a:latin typeface="Tahoma"/>
                <a:ea typeface="Tahoma"/>
                <a:cs typeface="Tahoma"/>
                <a:sym typeface="Tahoma"/>
              </a:defRPr>
            </a:lvl2pPr>
            <a:lvl3pPr marL="1371600" marR="0" lvl="2" indent="-228600" algn="l" rtl="0">
              <a:spcBef>
                <a:spcPts val="360"/>
              </a:spcBef>
              <a:spcAft>
                <a:spcPts val="0"/>
              </a:spcAft>
              <a:buClr>
                <a:schemeClr val="folHlink"/>
              </a:buClr>
              <a:buSzPts val="900"/>
              <a:buFont typeface="Noto Sans Symbols"/>
              <a:buNone/>
              <a:defRPr sz="1800" b="0" i="0" u="none" strike="noStrike" cap="none">
                <a:solidFill>
                  <a:schemeClr val="dk1"/>
                </a:solidFill>
                <a:latin typeface="Tahoma"/>
                <a:ea typeface="Tahoma"/>
                <a:cs typeface="Tahoma"/>
                <a:sym typeface="Tahoma"/>
              </a:defRPr>
            </a:lvl3pPr>
            <a:lvl4pPr marL="1828800" marR="0" lvl="3" indent="-228600" algn="l" rtl="0">
              <a:spcBef>
                <a:spcPts val="320"/>
              </a:spcBef>
              <a:spcAft>
                <a:spcPts val="0"/>
              </a:spcAft>
              <a:buClr>
                <a:schemeClr val="accent2"/>
              </a:buClr>
              <a:buSzPts val="880"/>
              <a:buFont typeface="Noto Sans Symbols"/>
              <a:buNone/>
              <a:defRPr sz="1600" b="0" i="0" u="none" strike="noStrike" cap="none">
                <a:solidFill>
                  <a:schemeClr val="dk1"/>
                </a:solidFill>
                <a:latin typeface="Tahoma"/>
                <a:ea typeface="Tahoma"/>
                <a:cs typeface="Tahoma"/>
                <a:sym typeface="Tahoma"/>
              </a:defRPr>
            </a:lvl4pPr>
            <a:lvl5pPr marL="2286000" marR="0" lvl="4" indent="-228600" algn="l" rtl="0">
              <a:spcBef>
                <a:spcPts val="320"/>
              </a:spcBef>
              <a:spcAft>
                <a:spcPts val="0"/>
              </a:spcAft>
              <a:buClr>
                <a:schemeClr val="accent1"/>
              </a:buClr>
              <a:buSzPts val="800"/>
              <a:buFont typeface="Noto Sans Symbols"/>
              <a:buNone/>
              <a:defRPr sz="1600" b="0" i="0" u="none" strike="noStrike" cap="none">
                <a:solidFill>
                  <a:schemeClr val="dk1"/>
                </a:solidFill>
                <a:latin typeface="Tahoma"/>
                <a:ea typeface="Tahoma"/>
                <a:cs typeface="Tahoma"/>
                <a:sym typeface="Tahoma"/>
              </a:defRPr>
            </a:lvl5pPr>
            <a:lvl6pPr marL="2743200" marR="0" lvl="5"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Tahoma"/>
                <a:ea typeface="Tahoma"/>
                <a:cs typeface="Tahoma"/>
                <a:sym typeface="Tahoma"/>
              </a:defRPr>
            </a:lvl6pPr>
            <a:lvl7pPr marL="3200400" marR="0" lvl="6"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Tahoma"/>
                <a:ea typeface="Tahoma"/>
                <a:cs typeface="Tahoma"/>
                <a:sym typeface="Tahoma"/>
              </a:defRPr>
            </a:lvl7pPr>
            <a:lvl8pPr marL="3657600" marR="0" lvl="7"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Tahoma"/>
                <a:ea typeface="Tahoma"/>
                <a:cs typeface="Tahoma"/>
                <a:sym typeface="Tahoma"/>
              </a:defRPr>
            </a:lvl8pPr>
            <a:lvl9pPr marL="4114800" marR="0" lvl="8"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Tahoma"/>
                <a:ea typeface="Tahoma"/>
                <a:cs typeface="Tahoma"/>
                <a:sym typeface="Tahoma"/>
              </a:defRPr>
            </a:lvl9pPr>
          </a:lstStyle>
          <a:p>
            <a:endParaRPr/>
          </a:p>
        </p:txBody>
      </p:sp>
      <p:sp>
        <p:nvSpPr>
          <p:cNvPr id="110" name="Google Shape;110;p14"/>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111" name="Google Shape;111;p14"/>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112" name="Google Shape;112;p14"/>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2438400"/>
            <a:ext cx="9009062" cy="1052512"/>
            <a:chOff x="0" y="2438400"/>
            <a:chExt cx="9009062" cy="1052512"/>
          </a:xfrm>
        </p:grpSpPr>
        <p:grpSp>
          <p:nvGrpSpPr>
            <p:cNvPr id="11" name="Google Shape;11;p1"/>
            <p:cNvGrpSpPr/>
            <p:nvPr/>
          </p:nvGrpSpPr>
          <p:grpSpPr>
            <a:xfrm>
              <a:off x="290512" y="2546350"/>
              <a:ext cx="711200" cy="474662"/>
              <a:chOff x="1143000" y="533400"/>
              <a:chExt cx="990600" cy="685800"/>
            </a:xfrm>
          </p:grpSpPr>
          <p:sp>
            <p:nvSpPr>
              <p:cNvPr id="12" name="Google Shape;12;p1"/>
              <p:cNvSpPr txBox="1"/>
              <p:nvPr/>
            </p:nvSpPr>
            <p:spPr>
              <a:xfrm>
                <a:off x="1143000" y="533400"/>
                <a:ext cx="609600" cy="685800"/>
              </a:xfrm>
              <a:prstGeom prst="rect">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3" name="Google Shape;13;p1"/>
              <p:cNvSpPr txBox="1"/>
              <p:nvPr/>
            </p:nvSpPr>
            <p:spPr>
              <a:xfrm>
                <a:off x="1676400" y="533400"/>
                <a:ext cx="457200" cy="685800"/>
              </a:xfrm>
              <a:prstGeom prst="rect">
                <a:avLst/>
              </a:prstGeom>
              <a:gradFill>
                <a:gsLst>
                  <a:gs pos="0">
                    <a:schemeClr val="folHlink"/>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grpSp>
        <p:grpSp>
          <p:nvGrpSpPr>
            <p:cNvPr id="14" name="Google Shape;14;p1"/>
            <p:cNvGrpSpPr/>
            <p:nvPr/>
          </p:nvGrpSpPr>
          <p:grpSpPr>
            <a:xfrm>
              <a:off x="414337" y="2968625"/>
              <a:ext cx="738186" cy="474662"/>
              <a:chOff x="1447800" y="4191000"/>
              <a:chExt cx="1066799" cy="685800"/>
            </a:xfrm>
          </p:grpSpPr>
          <p:sp>
            <p:nvSpPr>
              <p:cNvPr id="15" name="Google Shape;15;p1"/>
              <p:cNvSpPr txBox="1"/>
              <p:nvPr/>
            </p:nvSpPr>
            <p:spPr>
              <a:xfrm>
                <a:off x="1447800" y="4191000"/>
                <a:ext cx="609600" cy="6858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6" name="Google Shape;16;p1"/>
              <p:cNvSpPr txBox="1"/>
              <p:nvPr/>
            </p:nvSpPr>
            <p:spPr>
              <a:xfrm>
                <a:off x="1982787" y="4191000"/>
                <a:ext cx="531812" cy="685800"/>
              </a:xfrm>
              <a:prstGeom prst="rect">
                <a:avLst/>
              </a:prstGeom>
              <a:gradFill>
                <a:gsLst>
                  <a:gs pos="0">
                    <a:schemeClr val="accent2"/>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grpSp>
        <p:sp>
          <p:nvSpPr>
            <p:cNvPr id="17" name="Google Shape;17;p1"/>
            <p:cNvSpPr txBox="1"/>
            <p:nvPr/>
          </p:nvSpPr>
          <p:spPr>
            <a:xfrm>
              <a:off x="0" y="2895600"/>
              <a:ext cx="560387" cy="422275"/>
            </a:xfrm>
            <a:prstGeom prst="rect">
              <a:avLst/>
            </a:prstGeom>
            <a:gradFill>
              <a:gsLst>
                <a:gs pos="0">
                  <a:schemeClr val="lt1"/>
                </a:gs>
                <a:gs pos="100000">
                  <a:schemeClr val="hlink"/>
                </a:gs>
              </a:gsLst>
              <a:lin ang="189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8" name="Google Shape;18;p1"/>
            <p:cNvSpPr txBox="1"/>
            <p:nvPr/>
          </p:nvSpPr>
          <p:spPr>
            <a:xfrm>
              <a:off x="635000" y="2438400"/>
              <a:ext cx="31750" cy="1052512"/>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9" name="Google Shape;19;p1"/>
            <p:cNvSpPr txBox="1"/>
            <p:nvPr/>
          </p:nvSpPr>
          <p:spPr>
            <a:xfrm rot="10800000" flipH="1">
              <a:off x="315912" y="3260725"/>
              <a:ext cx="8693150" cy="55562"/>
            </a:xfrm>
            <a:prstGeom prst="rect">
              <a:avLst/>
            </a:prstGeom>
            <a:gradFill>
              <a:gsLst>
                <a:gs pos="0">
                  <a:schemeClr val="lt2"/>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grpSp>
      <p:sp>
        <p:nvSpPr>
          <p:cNvPr id="20" name="Google Shape;20;p1"/>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21" name="Google Shape;21;p1"/>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22" name="Google Shape;22;p1"/>
          <p:cNvSpPr txBox="1">
            <a:spLocks noGrp="1"/>
          </p:cNvSpPr>
          <p:nvPr>
            <p:ph type="dt" idx="10"/>
          </p:nvPr>
        </p:nvSpPr>
        <p:spPr>
          <a:xfrm>
            <a:off x="990600" y="62484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23" name="Google Shape;23;p1"/>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lt2"/>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24" name="Google Shape;24;p1"/>
          <p:cNvSpPr txBox="1">
            <a:spLocks noGrp="1"/>
          </p:cNvSpPr>
          <p:nvPr>
            <p:ph type="sldNum" idx="12"/>
          </p:nvPr>
        </p:nvSpPr>
        <p:spPr>
          <a:xfrm>
            <a:off x="6858000" y="62484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1pPr>
            <a:lvl2pPr marL="0" marR="0" lvl="1"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2pPr>
            <a:lvl3pPr marL="0" marR="0" lvl="2"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3pPr>
            <a:lvl4pPr marL="0" marR="0" lvl="3"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4pPr>
            <a:lvl5pPr marL="0" marR="0" lvl="4"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5pPr>
            <a:lvl6pPr marL="0" marR="0" lvl="5"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6pPr>
            <a:lvl7pPr marL="0" marR="0" lvl="6"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7pPr>
            <a:lvl8pPr marL="0" marR="0" lvl="7"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8pPr>
            <a:lvl9pPr marL="0" marR="0" lvl="8" indent="0" algn="r" rtl="0">
              <a:lnSpc>
                <a:spcPct val="100000"/>
              </a:lnSpc>
              <a:spcBef>
                <a:spcPts val="0"/>
              </a:spcBef>
              <a:spcAft>
                <a:spcPts val="0"/>
              </a:spcAft>
              <a:buClr>
                <a:schemeClr val="lt2"/>
              </a:buClr>
              <a:buSzPts val="1400"/>
              <a:buFont typeface="Tahoma"/>
              <a:buNone/>
              <a:defRPr sz="1400" b="0" i="0" u="none">
                <a:solidFill>
                  <a:schemeClr val="lt2"/>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
        <p:cNvGrpSpPr/>
        <p:nvPr/>
      </p:nvGrpSpPr>
      <p:grpSpPr>
        <a:xfrm>
          <a:off x="0" y="0"/>
          <a:ext cx="0" cy="0"/>
          <a:chOff x="0" y="0"/>
          <a:chExt cx="0" cy="0"/>
        </a:xfrm>
      </p:grpSpPr>
      <p:sp>
        <p:nvSpPr>
          <p:cNvPr id="32" name="Google Shape;32;p3"/>
          <p:cNvSpPr txBox="1"/>
          <p:nvPr/>
        </p:nvSpPr>
        <p:spPr>
          <a:xfrm>
            <a:off x="417512" y="1098550"/>
            <a:ext cx="438150" cy="47466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3" name="Google Shape;33;p3"/>
          <p:cNvSpPr txBox="1"/>
          <p:nvPr/>
        </p:nvSpPr>
        <p:spPr>
          <a:xfrm>
            <a:off x="800100" y="1098550"/>
            <a:ext cx="328612" cy="474662"/>
          </a:xfrm>
          <a:prstGeom prst="rect">
            <a:avLst/>
          </a:prstGeom>
          <a:gradFill>
            <a:gsLst>
              <a:gs pos="0">
                <a:schemeClr val="accent2"/>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4" name="Google Shape;34;p3"/>
          <p:cNvSpPr txBox="1"/>
          <p:nvPr/>
        </p:nvSpPr>
        <p:spPr>
          <a:xfrm>
            <a:off x="541337" y="1520825"/>
            <a:ext cx="422275" cy="474662"/>
          </a:xfrm>
          <a:prstGeom prst="rect">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5" name="Google Shape;35;p3"/>
          <p:cNvSpPr txBox="1"/>
          <p:nvPr/>
        </p:nvSpPr>
        <p:spPr>
          <a:xfrm>
            <a:off x="912812" y="1520825"/>
            <a:ext cx="368300" cy="474662"/>
          </a:xfrm>
          <a:prstGeom prst="rect">
            <a:avLst/>
          </a:prstGeom>
          <a:gradFill>
            <a:gsLst>
              <a:gs pos="0">
                <a:schemeClr val="folHlink"/>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6" name="Google Shape;36;p3"/>
          <p:cNvSpPr txBox="1"/>
          <p:nvPr/>
        </p:nvSpPr>
        <p:spPr>
          <a:xfrm>
            <a:off x="127000" y="1447800"/>
            <a:ext cx="560387" cy="422275"/>
          </a:xfrm>
          <a:prstGeom prst="rect">
            <a:avLst/>
          </a:prstGeom>
          <a:gradFill>
            <a:gsLst>
              <a:gs pos="0">
                <a:schemeClr val="lt1"/>
              </a:gs>
              <a:gs pos="100000">
                <a:schemeClr val="hlink"/>
              </a:gs>
            </a:gsLst>
            <a:lin ang="189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7" name="Google Shape;37;p3"/>
          <p:cNvSpPr txBox="1"/>
          <p:nvPr/>
        </p:nvSpPr>
        <p:spPr>
          <a:xfrm>
            <a:off x="762000" y="990600"/>
            <a:ext cx="31750" cy="1052512"/>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38" name="Google Shape;38;p3"/>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39" name="Google Shape;39;p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sp>
        <p:nvSpPr>
          <p:cNvPr id="40" name="Google Shape;40;p3"/>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41" name="Google Shape;41;p3"/>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42" name="Google Shape;42;p3"/>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qualifax.i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careersnews.ie/" TargetMode="External"/><Relationship Id="rId5" Type="http://schemas.openxmlformats.org/officeDocument/2006/relationships/hyperlink" Target="http://www.careersportal.ie/" TargetMode="External"/><Relationship Id="rId4" Type="http://schemas.openxmlformats.org/officeDocument/2006/relationships/hyperlink" Target="http://www.cao.i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fq.ie/nfq/en/TheFramework/DiagramTheNationalFrameworkofQualifications/large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ao.i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apprentices.i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apprenticeship.i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hpat-ireland.acer.edu.au/"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learnabroad.i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5"/>
          <p:cNvSpPr txBox="1">
            <a:spLocks noGrp="1"/>
          </p:cNvSpPr>
          <p:nvPr>
            <p:ph type="ctrTitle"/>
          </p:nvPr>
        </p:nvSpPr>
        <p:spPr>
          <a:xfrm>
            <a:off x="1258887" y="1828800"/>
            <a:ext cx="7504112"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4000"/>
              <a:buFont typeface="Tahoma"/>
              <a:buNone/>
            </a:pPr>
            <a:r>
              <a:rPr lang="en-US" sz="4000" b="1" i="0" u="none" strike="noStrike" cap="none">
                <a:solidFill>
                  <a:schemeClr val="dk1"/>
                </a:solidFill>
                <a:latin typeface="Tahoma"/>
                <a:ea typeface="Tahoma"/>
                <a:cs typeface="Tahoma"/>
                <a:sym typeface="Tahoma"/>
              </a:rPr>
              <a:t>Portmarnock Community School</a:t>
            </a:r>
            <a:endParaRPr/>
          </a:p>
        </p:txBody>
      </p:sp>
      <p:sp>
        <p:nvSpPr>
          <p:cNvPr id="118" name="Google Shape;118;p15"/>
          <p:cNvSpPr txBox="1">
            <a:spLocks noGrp="1"/>
          </p:cNvSpPr>
          <p:nvPr>
            <p:ph type="subTitle" idx="1"/>
          </p:nvPr>
        </p:nvSpPr>
        <p:spPr>
          <a:xfrm>
            <a:off x="1179200" y="3428996"/>
            <a:ext cx="6593100" cy="3666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folHlink"/>
              </a:buClr>
              <a:buSzPts val="2400"/>
              <a:buFont typeface="Noto Sans Symbols"/>
              <a:buNone/>
            </a:pPr>
            <a:r>
              <a:rPr lang="en-US" sz="4000" b="1" i="0" u="none" strike="noStrike" cap="none">
                <a:solidFill>
                  <a:schemeClr val="folHlink"/>
                </a:solidFill>
                <a:latin typeface="Tahoma"/>
                <a:ea typeface="Tahoma"/>
                <a:cs typeface="Tahoma"/>
                <a:sym typeface="Tahoma"/>
              </a:rPr>
              <a:t>CAO</a:t>
            </a:r>
            <a:endParaRPr/>
          </a:p>
          <a:p>
            <a:pPr marL="0" marR="0" lvl="0" indent="0" algn="ctr" rtl="0">
              <a:lnSpc>
                <a:spcPct val="90000"/>
              </a:lnSpc>
              <a:spcBef>
                <a:spcPts val="0"/>
              </a:spcBef>
              <a:spcAft>
                <a:spcPts val="0"/>
              </a:spcAft>
              <a:buClr>
                <a:schemeClr val="folHlink"/>
              </a:buClr>
              <a:buSzPts val="2400"/>
              <a:buFont typeface="Noto Sans Symbols"/>
              <a:buNone/>
            </a:pPr>
            <a:r>
              <a:rPr lang="en-US" sz="4000" b="1" i="0" u="none" strike="noStrike" cap="none">
                <a:solidFill>
                  <a:schemeClr val="folHlink"/>
                </a:solidFill>
                <a:latin typeface="Tahoma"/>
                <a:ea typeface="Tahoma"/>
                <a:cs typeface="Tahoma"/>
                <a:sym typeface="Tahoma"/>
              </a:rPr>
              <a:t>Information</a:t>
            </a:r>
            <a:endParaRPr/>
          </a:p>
          <a:p>
            <a:pPr marL="0" marR="0" lvl="0" indent="0" algn="ctr" rtl="0">
              <a:lnSpc>
                <a:spcPct val="90000"/>
              </a:lnSpc>
              <a:spcBef>
                <a:spcPts val="0"/>
              </a:spcBef>
              <a:spcAft>
                <a:spcPts val="0"/>
              </a:spcAft>
              <a:buClr>
                <a:schemeClr val="folHlink"/>
              </a:buClr>
              <a:buSzPts val="2400"/>
              <a:buFont typeface="Noto Sans Symbols"/>
              <a:buNone/>
            </a:pPr>
            <a:r>
              <a:rPr lang="en-US" sz="4000" b="1" i="0" u="none" strike="noStrike" cap="none">
                <a:solidFill>
                  <a:schemeClr val="folHlink"/>
                </a:solidFill>
                <a:latin typeface="Tahoma"/>
                <a:ea typeface="Tahoma"/>
                <a:cs typeface="Tahoma"/>
                <a:sym typeface="Tahoma"/>
              </a:rPr>
              <a:t>Evening,</a:t>
            </a:r>
            <a:r>
              <a:rPr lang="en-US" sz="4000" b="1">
                <a:solidFill>
                  <a:schemeClr val="folHlink"/>
                </a:solidFill>
              </a:rPr>
              <a:t> 26th January</a:t>
            </a:r>
            <a:r>
              <a:rPr lang="en-US" sz="4000" b="1" i="0" u="none" strike="noStrike" cap="none">
                <a:solidFill>
                  <a:schemeClr val="folHlink"/>
                </a:solidFill>
                <a:latin typeface="Tahoma"/>
                <a:ea typeface="Tahoma"/>
                <a:cs typeface="Tahoma"/>
                <a:sym typeface="Tahoma"/>
              </a:rPr>
              <a:t> </a:t>
            </a:r>
            <a:r>
              <a:rPr lang="en-US" sz="4000" b="1">
                <a:solidFill>
                  <a:schemeClr val="folHlink"/>
                </a:solidFill>
              </a:rPr>
              <a:t>2021</a:t>
            </a:r>
            <a:endParaRPr/>
          </a:p>
          <a:p>
            <a:pPr marL="0" marR="0" lvl="0" indent="0" algn="ctr" rtl="0">
              <a:lnSpc>
                <a:spcPct val="90000"/>
              </a:lnSpc>
              <a:spcBef>
                <a:spcPts val="0"/>
              </a:spcBef>
              <a:spcAft>
                <a:spcPts val="0"/>
              </a:spcAft>
              <a:buClr>
                <a:schemeClr val="folHlink"/>
              </a:buClr>
              <a:buSzPts val="1200"/>
              <a:buFont typeface="Noto Sans Symbols"/>
              <a:buNone/>
            </a:pPr>
            <a:endParaRPr sz="2000" b="1" i="0" u="none" strike="noStrike" cap="none">
              <a:solidFill>
                <a:schemeClr val="dk1"/>
              </a:solidFill>
              <a:latin typeface="Tahoma"/>
              <a:ea typeface="Tahoma"/>
              <a:cs typeface="Tahoma"/>
              <a:sym typeface="Tahoma"/>
            </a:endParaRPr>
          </a:p>
          <a:p>
            <a:pPr marL="0" marR="0" lvl="0" indent="0" algn="ctr" rtl="0">
              <a:lnSpc>
                <a:spcPct val="90000"/>
              </a:lnSpc>
              <a:spcBef>
                <a:spcPts val="0"/>
              </a:spcBef>
              <a:spcAft>
                <a:spcPts val="0"/>
              </a:spcAft>
              <a:buClr>
                <a:schemeClr val="folHlink"/>
              </a:buClr>
              <a:buSzPts val="1200"/>
              <a:buFont typeface="Noto Sans Symbols"/>
              <a:buNone/>
            </a:pPr>
            <a:r>
              <a:rPr lang="en-US" sz="2000" b="1" i="0" u="none" strike="noStrike" cap="none">
                <a:solidFill>
                  <a:schemeClr val="dk1"/>
                </a:solidFill>
                <a:latin typeface="Tahoma"/>
                <a:ea typeface="Tahoma"/>
                <a:cs typeface="Tahoma"/>
                <a:sym typeface="Tahoma"/>
              </a:rPr>
              <a:t>M</a:t>
            </a:r>
            <a:r>
              <a:rPr lang="en-US" sz="2000" b="1"/>
              <a:t>s. Elaine Fox</a:t>
            </a:r>
            <a:endParaRPr/>
          </a:p>
          <a:p>
            <a:pPr marL="0" marR="0" lvl="0" indent="0" algn="ctr" rtl="0">
              <a:lnSpc>
                <a:spcPct val="90000"/>
              </a:lnSpc>
              <a:spcBef>
                <a:spcPts val="0"/>
              </a:spcBef>
              <a:spcAft>
                <a:spcPts val="0"/>
              </a:spcAft>
              <a:buClr>
                <a:schemeClr val="folHlink"/>
              </a:buClr>
              <a:buSzPts val="1200"/>
              <a:buFont typeface="Noto Sans Symbols"/>
              <a:buNone/>
            </a:pPr>
            <a:r>
              <a:rPr lang="en-US" sz="2000" b="1" i="0" u="none" strike="noStrike" cap="none">
                <a:solidFill>
                  <a:schemeClr val="dk1"/>
                </a:solidFill>
                <a:latin typeface="Tahoma"/>
                <a:ea typeface="Tahoma"/>
                <a:cs typeface="Tahoma"/>
                <a:sym typeface="Tahoma"/>
              </a:rPr>
              <a:t>Guidance Counsellor</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1150937" y="617537"/>
            <a:ext cx="7794625" cy="6778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Agenda</a:t>
            </a:r>
            <a:endParaRPr/>
          </a:p>
        </p:txBody>
      </p:sp>
      <p:sp>
        <p:nvSpPr>
          <p:cNvPr id="126" name="Google Shape;126;p16"/>
          <p:cNvSpPr txBox="1">
            <a:spLocks noGrp="1"/>
          </p:cNvSpPr>
          <p:nvPr>
            <p:ph type="body" idx="1"/>
          </p:nvPr>
        </p:nvSpPr>
        <p:spPr>
          <a:xfrm>
            <a:off x="1182687" y="1447800"/>
            <a:ext cx="7772400" cy="5029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Applicants Responsibilities</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General points regarding the CAO.</a:t>
            </a:r>
            <a:endParaRPr/>
          </a:p>
          <a:p>
            <a:pPr marL="342900" marR="0" lvl="0" indent="-342900" algn="l" rtl="0">
              <a:lnSpc>
                <a:spcPct val="12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Entry Requirements and the Points System.</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Making an application.</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How places are allocated by CAO</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After submitting the application.</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Other Options</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Questions</a:t>
            </a:r>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a:spLocks noGrp="1"/>
          </p:cNvSpPr>
          <p:nvPr>
            <p:ph type="title"/>
          </p:nvPr>
        </p:nvSpPr>
        <p:spPr>
          <a:xfrm>
            <a:off x="1150937" y="617537"/>
            <a:ext cx="7794625" cy="15160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It is the </a:t>
            </a:r>
            <a:r>
              <a:rPr lang="en-US" b="1" u="sng"/>
              <a:t>A</a:t>
            </a:r>
            <a:r>
              <a:rPr lang="en-US" sz="4400" b="1" i="0" u="sng" strike="noStrike" cap="none">
                <a:solidFill>
                  <a:schemeClr val="dk2"/>
                </a:solidFill>
                <a:latin typeface="Tahoma"/>
                <a:ea typeface="Tahoma"/>
                <a:cs typeface="Tahoma"/>
                <a:sym typeface="Tahoma"/>
              </a:rPr>
              <a:t>pplicant</a:t>
            </a:r>
            <a:r>
              <a:rPr lang="en-US" b="1" u="sng"/>
              <a:t>’</a:t>
            </a:r>
            <a:r>
              <a:rPr lang="en-US" sz="4400" b="1" i="0" u="sng" strike="noStrike" cap="none">
                <a:solidFill>
                  <a:schemeClr val="dk2"/>
                </a:solidFill>
                <a:latin typeface="Tahoma"/>
                <a:ea typeface="Tahoma"/>
                <a:cs typeface="Tahoma"/>
                <a:sym typeface="Tahoma"/>
              </a:rPr>
              <a:t>s</a:t>
            </a:r>
            <a:r>
              <a:rPr lang="en-US" sz="4400" b="1" i="0" u="none" strike="noStrike" cap="none">
                <a:solidFill>
                  <a:schemeClr val="dk2"/>
                </a:solidFill>
                <a:latin typeface="Tahoma"/>
                <a:ea typeface="Tahoma"/>
                <a:cs typeface="Tahoma"/>
                <a:sym typeface="Tahoma"/>
              </a:rPr>
              <a:t> responsibility to:</a:t>
            </a:r>
            <a:endParaRPr/>
          </a:p>
        </p:txBody>
      </p:sp>
      <p:sp>
        <p:nvSpPr>
          <p:cNvPr id="132" name="Google Shape;132;p17"/>
          <p:cNvSpPr txBox="1">
            <a:spLocks noGrp="1"/>
          </p:cNvSpPr>
          <p:nvPr>
            <p:ph type="body" idx="1"/>
          </p:nvPr>
        </p:nvSpPr>
        <p:spPr>
          <a:xfrm>
            <a:off x="1059050" y="2590800"/>
            <a:ext cx="7932600" cy="4386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Research thoroughly all the courses for which he/she is making an application:</a:t>
            </a:r>
            <a:endParaRPr/>
          </a:p>
          <a:p>
            <a:pPr marL="742950" marR="0" lvl="1" indent="-285750" algn="l" rtl="0">
              <a:lnSpc>
                <a:spcPct val="90000"/>
              </a:lnSpc>
              <a:spcBef>
                <a:spcPts val="560"/>
              </a:spcBef>
              <a:spcAft>
                <a:spcPts val="0"/>
              </a:spcAft>
              <a:buClr>
                <a:schemeClr val="hlink"/>
              </a:buClr>
              <a:buSzPts val="1540"/>
              <a:buFont typeface="Noto Sans Symbols"/>
              <a:buChar char="■"/>
            </a:pPr>
            <a:r>
              <a:rPr lang="en-US" sz="2800" b="0" i="0" u="none" strike="noStrike" cap="none">
                <a:solidFill>
                  <a:schemeClr val="dk1"/>
                </a:solidFill>
                <a:latin typeface="Tahoma"/>
                <a:ea typeface="Tahoma"/>
                <a:cs typeface="Tahoma"/>
                <a:sym typeface="Tahoma"/>
              </a:rPr>
              <a:t>Course code, content, requirements, fees, restrictions, duration, award, career op</a:t>
            </a:r>
            <a:r>
              <a:rPr lang="en-US"/>
              <a:t>portunities,</a:t>
            </a:r>
            <a:r>
              <a:rPr lang="en-US" sz="2800" b="0" i="0" u="none" strike="noStrike" cap="none">
                <a:solidFill>
                  <a:schemeClr val="dk1"/>
                </a:solidFill>
                <a:latin typeface="Tahoma"/>
                <a:ea typeface="Tahoma"/>
                <a:cs typeface="Tahoma"/>
                <a:sym typeface="Tahoma"/>
              </a:rPr>
              <a:t> etc.</a:t>
            </a:r>
            <a:endParaRPr/>
          </a:p>
          <a:p>
            <a:pPr marL="342900" marR="0" lvl="0" indent="-342900" algn="l" rtl="0">
              <a:lnSpc>
                <a:spcPct val="90000"/>
              </a:lnSpc>
              <a:spcBef>
                <a:spcPts val="64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Be </a:t>
            </a:r>
            <a:r>
              <a:rPr lang="en-US"/>
              <a:t>familiar</a:t>
            </a:r>
            <a:r>
              <a:rPr lang="en-US" sz="3200" b="0" i="0" u="none" strike="noStrike" cap="none">
                <a:solidFill>
                  <a:schemeClr val="dk1"/>
                </a:solidFill>
                <a:latin typeface="Tahoma"/>
                <a:ea typeface="Tahoma"/>
                <a:cs typeface="Tahoma"/>
                <a:sym typeface="Tahoma"/>
              </a:rPr>
              <a:t> with all aspects of the  application system used (CAO) for these courses:</a:t>
            </a:r>
            <a:endParaRPr/>
          </a:p>
          <a:p>
            <a:pPr marL="742950" marR="0" lvl="1" indent="-285750" algn="l" rtl="0">
              <a:lnSpc>
                <a:spcPct val="90000"/>
              </a:lnSpc>
              <a:spcBef>
                <a:spcPts val="560"/>
              </a:spcBef>
              <a:spcAft>
                <a:spcPts val="0"/>
              </a:spcAft>
              <a:buClr>
                <a:schemeClr val="hlink"/>
              </a:buClr>
              <a:buSzPts val="1540"/>
              <a:buFont typeface="Noto Sans Symbols"/>
              <a:buChar char="■"/>
            </a:pPr>
            <a:r>
              <a:rPr lang="en-US" sz="2800" b="0" i="0" u="none" strike="noStrike" cap="none">
                <a:solidFill>
                  <a:schemeClr val="dk1"/>
                </a:solidFill>
                <a:latin typeface="Tahoma"/>
                <a:ea typeface="Tahoma"/>
                <a:cs typeface="Tahoma"/>
                <a:sym typeface="Tahoma"/>
              </a:rPr>
              <a:t>Procedures, instructions, dates, fees, etc. </a:t>
            </a:r>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anim calcmode="lin" valueType="num">
                                      <p:cBhvr additive="base">
                                        <p:cTn id="7" dur="500"/>
                                        <p:tgtEl>
                                          <p:spTgt spid="132">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2">
                                            <p:txEl>
                                              <p:pRg st="1" end="1"/>
                                            </p:txEl>
                                          </p:spTgt>
                                        </p:tgtEl>
                                        <p:attrNameLst>
                                          <p:attrName>style.visibility</p:attrName>
                                        </p:attrNameLst>
                                      </p:cBhvr>
                                      <p:to>
                                        <p:strVal val="visible"/>
                                      </p:to>
                                    </p:set>
                                    <p:anim calcmode="lin" valueType="num">
                                      <p:cBhvr additive="base">
                                        <p:cTn id="12" dur="500"/>
                                        <p:tgtEl>
                                          <p:spTgt spid="132">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 calcmode="lin" valueType="num">
                                      <p:cBhvr additive="base">
                                        <p:cTn id="17" dur="500"/>
                                        <p:tgtEl>
                                          <p:spTgt spid="132">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32">
                                            <p:txEl>
                                              <p:pRg st="3" end="3"/>
                                            </p:txEl>
                                          </p:spTgt>
                                        </p:tgtEl>
                                        <p:attrNameLst>
                                          <p:attrName>style.visibility</p:attrName>
                                        </p:attrNameLst>
                                      </p:cBhvr>
                                      <p:to>
                                        <p:strVal val="visible"/>
                                      </p:to>
                                    </p:set>
                                    <p:anim calcmode="lin" valueType="num">
                                      <p:cBhvr additive="base">
                                        <p:cTn id="22" dur="500"/>
                                        <p:tgtEl>
                                          <p:spTgt spid="132">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8"/>
          <p:cNvSpPr txBox="1">
            <a:spLocks noGrp="1"/>
          </p:cNvSpPr>
          <p:nvPr>
            <p:ph type="title"/>
          </p:nvPr>
        </p:nvSpPr>
        <p:spPr>
          <a:xfrm>
            <a:off x="1173162" y="171450"/>
            <a:ext cx="7772400" cy="9715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3600"/>
              <a:buFont typeface="Tahoma"/>
              <a:buNone/>
            </a:pPr>
            <a:r>
              <a:rPr lang="en-US" sz="3600" b="1" i="0" u="none" strike="noStrike" cap="none">
                <a:solidFill>
                  <a:schemeClr val="dk2"/>
                </a:solidFill>
                <a:latin typeface="Tahoma"/>
                <a:ea typeface="Tahoma"/>
                <a:cs typeface="Tahoma"/>
                <a:sym typeface="Tahoma"/>
              </a:rPr>
              <a:t>Useful Resources</a:t>
            </a:r>
            <a:br>
              <a:rPr lang="en-US" sz="3600" b="1" i="0" u="none" strike="noStrike" cap="none">
                <a:solidFill>
                  <a:schemeClr val="dk2"/>
                </a:solidFill>
                <a:latin typeface="Tahoma"/>
                <a:ea typeface="Tahoma"/>
                <a:cs typeface="Tahoma"/>
                <a:sym typeface="Tahoma"/>
              </a:rPr>
            </a:br>
            <a:r>
              <a:rPr lang="en-US" sz="2400" b="1" i="0" u="none" strike="noStrike" cap="none">
                <a:solidFill>
                  <a:schemeClr val="dk2"/>
                </a:solidFill>
                <a:latin typeface="Tahoma"/>
                <a:ea typeface="Tahoma"/>
                <a:cs typeface="Tahoma"/>
                <a:sym typeface="Tahoma"/>
              </a:rPr>
              <a:t>To assist with course research / application</a:t>
            </a:r>
            <a:endParaRPr/>
          </a:p>
        </p:txBody>
      </p:sp>
      <p:sp>
        <p:nvSpPr>
          <p:cNvPr id="138" name="Google Shape;138;p18"/>
          <p:cNvSpPr txBox="1">
            <a:spLocks noGrp="1"/>
          </p:cNvSpPr>
          <p:nvPr>
            <p:ph type="body" idx="1"/>
          </p:nvPr>
        </p:nvSpPr>
        <p:spPr>
          <a:xfrm>
            <a:off x="1066800" y="1143000"/>
            <a:ext cx="7878900" cy="5543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680"/>
              <a:buFont typeface="Noto Sans Symbols"/>
              <a:buNone/>
            </a:pPr>
            <a:r>
              <a:rPr lang="en-US" sz="3000" b="0" i="0" u="none" strike="noStrike" cap="none">
                <a:solidFill>
                  <a:schemeClr val="folHlink"/>
                </a:solidFill>
                <a:latin typeface="Tahoma"/>
                <a:ea typeface="Tahoma"/>
                <a:cs typeface="Tahoma"/>
                <a:sym typeface="Tahoma"/>
              </a:rPr>
              <a:t>Publications</a:t>
            </a:r>
            <a:endParaRPr sz="3000"/>
          </a:p>
          <a:p>
            <a:pPr marL="342900" marR="0" lvl="0" indent="-441960" algn="l" rtl="0">
              <a:lnSpc>
                <a:spcPct val="90000"/>
              </a:lnSpc>
              <a:spcBef>
                <a:spcPts val="480"/>
              </a:spcBef>
              <a:spcAft>
                <a:spcPts val="0"/>
              </a:spcAft>
              <a:buClr>
                <a:schemeClr val="folHlink"/>
              </a:buClr>
              <a:buSzPts val="3000"/>
              <a:buFont typeface="Noto Sans Symbols"/>
              <a:buChar char="■"/>
            </a:pPr>
            <a:r>
              <a:rPr lang="en-US" sz="3000" b="0" i="0" u="none" strike="noStrike" cap="none">
                <a:solidFill>
                  <a:schemeClr val="dk1"/>
                </a:solidFill>
                <a:latin typeface="Tahoma"/>
                <a:ea typeface="Tahoma"/>
                <a:cs typeface="Tahoma"/>
                <a:sym typeface="Tahoma"/>
              </a:rPr>
              <a:t>College Prospectuses – 20</a:t>
            </a:r>
            <a:r>
              <a:rPr lang="en-US" sz="3000"/>
              <a:t>20/21</a:t>
            </a:r>
            <a:r>
              <a:rPr lang="en-US" sz="3000" b="0" i="0" u="none" strike="noStrike" cap="none">
                <a:solidFill>
                  <a:schemeClr val="dk1"/>
                </a:solidFill>
                <a:latin typeface="Tahoma"/>
                <a:ea typeface="Tahoma"/>
                <a:cs typeface="Tahoma"/>
                <a:sym typeface="Tahoma"/>
              </a:rPr>
              <a:t> </a:t>
            </a:r>
            <a:endParaRPr sz="3000"/>
          </a:p>
          <a:p>
            <a:pPr marL="342900" marR="0" lvl="0" indent="-441960" algn="l" rtl="0">
              <a:lnSpc>
                <a:spcPct val="90000"/>
              </a:lnSpc>
              <a:spcBef>
                <a:spcPts val="480"/>
              </a:spcBef>
              <a:spcAft>
                <a:spcPts val="0"/>
              </a:spcAft>
              <a:buClr>
                <a:schemeClr val="folHlink"/>
              </a:buClr>
              <a:buSzPts val="3000"/>
              <a:buFont typeface="Noto Sans Symbols"/>
              <a:buChar char="■"/>
            </a:pPr>
            <a:r>
              <a:rPr lang="en-US" sz="3000" b="0" i="0" u="none" strike="noStrike" cap="none">
                <a:solidFill>
                  <a:schemeClr val="dk1"/>
                </a:solidFill>
                <a:latin typeface="Tahoma"/>
                <a:ea typeface="Tahoma"/>
                <a:cs typeface="Tahoma"/>
                <a:sym typeface="Tahoma"/>
              </a:rPr>
              <a:t>CAO Handbook 2</a:t>
            </a:r>
            <a:r>
              <a:rPr lang="en-US" sz="3000"/>
              <a:t>021 - White section: all details of application procedures Yellow pages: list of courses and codes</a:t>
            </a:r>
            <a:endParaRPr sz="3000"/>
          </a:p>
          <a:p>
            <a:pPr marL="342900" marR="0" lvl="0" indent="-441960" algn="l" rtl="0">
              <a:lnSpc>
                <a:spcPct val="90000"/>
              </a:lnSpc>
              <a:spcBef>
                <a:spcPts val="480"/>
              </a:spcBef>
              <a:spcAft>
                <a:spcPts val="0"/>
              </a:spcAft>
              <a:buClr>
                <a:schemeClr val="folHlink"/>
              </a:buClr>
              <a:buSzPts val="3000"/>
              <a:buFont typeface="Noto Sans Symbols"/>
              <a:buChar char="■"/>
            </a:pPr>
            <a:r>
              <a:rPr lang="en-US" sz="3000"/>
              <a:t>College Websites</a:t>
            </a:r>
            <a:endParaRPr sz="3000"/>
          </a:p>
          <a:p>
            <a:pPr marL="342900" marR="0" lvl="0" indent="-342900" algn="l" rtl="0">
              <a:lnSpc>
                <a:spcPct val="90000"/>
              </a:lnSpc>
              <a:spcBef>
                <a:spcPts val="560"/>
              </a:spcBef>
              <a:spcAft>
                <a:spcPts val="0"/>
              </a:spcAft>
              <a:buClr>
                <a:schemeClr val="folHlink"/>
              </a:buClr>
              <a:buSzPts val="1680"/>
              <a:buFont typeface="Noto Sans Symbols"/>
              <a:buNone/>
            </a:pPr>
            <a:r>
              <a:rPr lang="en-US" sz="3000" b="0" i="0" u="none" strike="noStrike" cap="none">
                <a:solidFill>
                  <a:schemeClr val="folHlink"/>
                </a:solidFill>
                <a:latin typeface="Tahoma"/>
                <a:ea typeface="Tahoma"/>
                <a:cs typeface="Tahoma"/>
                <a:sym typeface="Tahoma"/>
              </a:rPr>
              <a:t>Newspapers</a:t>
            </a:r>
            <a:endParaRPr sz="3000"/>
          </a:p>
          <a:p>
            <a:pPr marL="342900" marR="0" lvl="0" indent="-441960" algn="l" rtl="0">
              <a:lnSpc>
                <a:spcPct val="90000"/>
              </a:lnSpc>
              <a:spcBef>
                <a:spcPts val="480"/>
              </a:spcBef>
              <a:spcAft>
                <a:spcPts val="0"/>
              </a:spcAft>
              <a:buClr>
                <a:schemeClr val="folHlink"/>
              </a:buClr>
              <a:buSzPts val="3000"/>
              <a:buFont typeface="Noto Sans Symbols"/>
              <a:buChar char="■"/>
            </a:pPr>
            <a:r>
              <a:rPr lang="en-US" sz="3000" b="1" i="0" u="none" strike="noStrike" cap="none">
                <a:solidFill>
                  <a:schemeClr val="dk1"/>
                </a:solidFill>
                <a:latin typeface="Tahoma"/>
                <a:ea typeface="Tahoma"/>
                <a:cs typeface="Tahoma"/>
                <a:sym typeface="Tahoma"/>
              </a:rPr>
              <a:t>The Irish Times</a:t>
            </a:r>
            <a:endParaRPr sz="3000"/>
          </a:p>
          <a:p>
            <a:pPr marL="742950" marR="0" lvl="1" indent="-392430" algn="l" rtl="0">
              <a:lnSpc>
                <a:spcPct val="90000"/>
              </a:lnSpc>
              <a:spcBef>
                <a:spcPts val="480"/>
              </a:spcBef>
              <a:spcAft>
                <a:spcPts val="0"/>
              </a:spcAft>
              <a:buClr>
                <a:schemeClr val="dk1"/>
              </a:buClr>
              <a:buSzPts val="3000"/>
              <a:buFont typeface="Noto Sans Symbols"/>
              <a:buChar char="➢"/>
            </a:pPr>
            <a:r>
              <a:rPr lang="en-US" sz="3000" b="0" i="0" u="none" strike="noStrike" cap="none">
                <a:solidFill>
                  <a:schemeClr val="dk1"/>
                </a:solidFill>
                <a:latin typeface="Tahoma"/>
                <a:ea typeface="Tahoma"/>
                <a:cs typeface="Tahoma"/>
                <a:sym typeface="Tahoma"/>
              </a:rPr>
              <a:t>Tuesdays 	Education Section</a:t>
            </a:r>
            <a:endParaRPr sz="3000"/>
          </a:p>
          <a:p>
            <a:pPr marL="342900" marR="0" lvl="0" indent="-441960" algn="l" rtl="0">
              <a:lnSpc>
                <a:spcPct val="90000"/>
              </a:lnSpc>
              <a:spcBef>
                <a:spcPts val="480"/>
              </a:spcBef>
              <a:spcAft>
                <a:spcPts val="0"/>
              </a:spcAft>
              <a:buClr>
                <a:schemeClr val="folHlink"/>
              </a:buClr>
              <a:buSzPts val="3000"/>
              <a:buFont typeface="Noto Sans Symbols"/>
              <a:buChar char="■"/>
            </a:pPr>
            <a:r>
              <a:rPr lang="en-US" sz="3000" b="1" i="0" u="none" strike="noStrike" cap="none">
                <a:solidFill>
                  <a:schemeClr val="dk1"/>
                </a:solidFill>
                <a:latin typeface="Tahoma"/>
                <a:ea typeface="Tahoma"/>
                <a:cs typeface="Tahoma"/>
                <a:sym typeface="Tahoma"/>
              </a:rPr>
              <a:t>The Independent</a:t>
            </a:r>
            <a:endParaRPr sz="3000"/>
          </a:p>
          <a:p>
            <a:pPr marL="742950" marR="0" lvl="1" indent="-392430" algn="l" rtl="0">
              <a:lnSpc>
                <a:spcPct val="90000"/>
              </a:lnSpc>
              <a:spcBef>
                <a:spcPts val="480"/>
              </a:spcBef>
              <a:spcAft>
                <a:spcPts val="0"/>
              </a:spcAft>
              <a:buClr>
                <a:schemeClr val="dk1"/>
              </a:buClr>
              <a:buSzPts val="3000"/>
              <a:buFont typeface="Noto Sans Symbols"/>
              <a:buChar char="➢"/>
            </a:pPr>
            <a:r>
              <a:rPr lang="en-US" sz="3000" b="0" i="0" u="none" strike="noStrike" cap="none">
                <a:solidFill>
                  <a:schemeClr val="dk1"/>
                </a:solidFill>
                <a:latin typeface="Tahoma"/>
                <a:ea typeface="Tahoma"/>
                <a:cs typeface="Tahoma"/>
                <a:sym typeface="Tahoma"/>
              </a:rPr>
              <a:t>CAO Articles - Mary O Donnell</a:t>
            </a:r>
            <a:endParaRPr sz="300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8">
                                            <p:txEl>
                                              <p:pRg st="0" end="0"/>
                                            </p:txEl>
                                          </p:spTgt>
                                        </p:tgtEl>
                                        <p:attrNameLst>
                                          <p:attrName>style.visibility</p:attrName>
                                        </p:attrNameLst>
                                      </p:cBhvr>
                                      <p:to>
                                        <p:strVal val="visible"/>
                                      </p:to>
                                    </p:set>
                                    <p:anim calcmode="lin" valueType="num">
                                      <p:cBhvr additive="base">
                                        <p:cTn id="7" dur="500"/>
                                        <p:tgtEl>
                                          <p:spTgt spid="138">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8">
                                            <p:txEl>
                                              <p:pRg st="1" end="1"/>
                                            </p:txEl>
                                          </p:spTgt>
                                        </p:tgtEl>
                                        <p:attrNameLst>
                                          <p:attrName>style.visibility</p:attrName>
                                        </p:attrNameLst>
                                      </p:cBhvr>
                                      <p:to>
                                        <p:strVal val="visible"/>
                                      </p:to>
                                    </p:set>
                                    <p:anim calcmode="lin" valueType="num">
                                      <p:cBhvr additive="base">
                                        <p:cTn id="12" dur="500"/>
                                        <p:tgtEl>
                                          <p:spTgt spid="138">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38">
                                            <p:txEl>
                                              <p:pRg st="2" end="2"/>
                                            </p:txEl>
                                          </p:spTgt>
                                        </p:tgtEl>
                                        <p:attrNameLst>
                                          <p:attrName>style.visibility</p:attrName>
                                        </p:attrNameLst>
                                      </p:cBhvr>
                                      <p:to>
                                        <p:strVal val="visible"/>
                                      </p:to>
                                    </p:set>
                                    <p:anim calcmode="lin" valueType="num">
                                      <p:cBhvr additive="base">
                                        <p:cTn id="17" dur="500"/>
                                        <p:tgtEl>
                                          <p:spTgt spid="138">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38">
                                            <p:txEl>
                                              <p:pRg st="3" end="3"/>
                                            </p:txEl>
                                          </p:spTgt>
                                        </p:tgtEl>
                                        <p:attrNameLst>
                                          <p:attrName>style.visibility</p:attrName>
                                        </p:attrNameLst>
                                      </p:cBhvr>
                                      <p:to>
                                        <p:strVal val="visible"/>
                                      </p:to>
                                    </p:set>
                                    <p:anim calcmode="lin" valueType="num">
                                      <p:cBhvr additive="base">
                                        <p:cTn id="22" dur="500"/>
                                        <p:tgtEl>
                                          <p:spTgt spid="138">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8">
                                            <p:txEl>
                                              <p:pRg st="4" end="4"/>
                                            </p:txEl>
                                          </p:spTgt>
                                        </p:tgtEl>
                                        <p:attrNameLst>
                                          <p:attrName>style.visibility</p:attrName>
                                        </p:attrNameLst>
                                      </p:cBhvr>
                                      <p:to>
                                        <p:strVal val="visible"/>
                                      </p:to>
                                    </p:set>
                                    <p:anim calcmode="lin" valueType="num">
                                      <p:cBhvr additive="base">
                                        <p:cTn id="27" dur="500"/>
                                        <p:tgtEl>
                                          <p:spTgt spid="138">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38">
                                            <p:txEl>
                                              <p:pRg st="5" end="5"/>
                                            </p:txEl>
                                          </p:spTgt>
                                        </p:tgtEl>
                                        <p:attrNameLst>
                                          <p:attrName>style.visibility</p:attrName>
                                        </p:attrNameLst>
                                      </p:cBhvr>
                                      <p:to>
                                        <p:strVal val="visible"/>
                                      </p:to>
                                    </p:set>
                                    <p:anim calcmode="lin" valueType="num">
                                      <p:cBhvr additive="base">
                                        <p:cTn id="32" dur="500"/>
                                        <p:tgtEl>
                                          <p:spTgt spid="138">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38">
                                            <p:txEl>
                                              <p:pRg st="6" end="6"/>
                                            </p:txEl>
                                          </p:spTgt>
                                        </p:tgtEl>
                                        <p:attrNameLst>
                                          <p:attrName>style.visibility</p:attrName>
                                        </p:attrNameLst>
                                      </p:cBhvr>
                                      <p:to>
                                        <p:strVal val="visible"/>
                                      </p:to>
                                    </p:set>
                                    <p:anim calcmode="lin" valueType="num">
                                      <p:cBhvr additive="base">
                                        <p:cTn id="37" dur="500"/>
                                        <p:tgtEl>
                                          <p:spTgt spid="138">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38">
                                            <p:txEl>
                                              <p:pRg st="7" end="7"/>
                                            </p:txEl>
                                          </p:spTgt>
                                        </p:tgtEl>
                                        <p:attrNameLst>
                                          <p:attrName>style.visibility</p:attrName>
                                        </p:attrNameLst>
                                      </p:cBhvr>
                                      <p:to>
                                        <p:strVal val="visible"/>
                                      </p:to>
                                    </p:set>
                                    <p:anim calcmode="lin" valueType="num">
                                      <p:cBhvr additive="base">
                                        <p:cTn id="42" dur="500"/>
                                        <p:tgtEl>
                                          <p:spTgt spid="138">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38">
                                            <p:txEl>
                                              <p:pRg st="8" end="8"/>
                                            </p:txEl>
                                          </p:spTgt>
                                        </p:tgtEl>
                                        <p:attrNameLst>
                                          <p:attrName>style.visibility</p:attrName>
                                        </p:attrNameLst>
                                      </p:cBhvr>
                                      <p:to>
                                        <p:strVal val="visible"/>
                                      </p:to>
                                    </p:set>
                                    <p:anim calcmode="lin" valueType="num">
                                      <p:cBhvr additive="base">
                                        <p:cTn id="47" dur="500"/>
                                        <p:tgtEl>
                                          <p:spTgt spid="138">
                                            <p:txEl>
                                              <p:pRg st="8" end="8"/>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9"/>
          <p:cNvSpPr txBox="1">
            <a:spLocks noGrp="1"/>
          </p:cNvSpPr>
          <p:nvPr>
            <p:ph type="body" idx="1"/>
          </p:nvPr>
        </p:nvSpPr>
        <p:spPr>
          <a:xfrm>
            <a:off x="1173162" y="228600"/>
            <a:ext cx="7772400" cy="6172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680"/>
              <a:buFont typeface="Noto Sans Symbols"/>
              <a:buNone/>
            </a:pPr>
            <a:r>
              <a:rPr lang="en-US" sz="2800" b="0" i="0" u="none" strike="noStrike" cap="none">
                <a:solidFill>
                  <a:schemeClr val="folHlink"/>
                </a:solidFill>
                <a:latin typeface="Tahoma"/>
                <a:ea typeface="Tahoma"/>
                <a:cs typeface="Tahoma"/>
                <a:sym typeface="Tahoma"/>
              </a:rPr>
              <a:t>Internet</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Qualifax – </a:t>
            </a:r>
            <a:r>
              <a:rPr lang="en-US" sz="2400" b="0" i="0" u="sng" strike="noStrike" cap="none">
                <a:solidFill>
                  <a:schemeClr val="hlink"/>
                </a:solidFill>
                <a:latin typeface="Tahoma"/>
                <a:ea typeface="Tahoma"/>
                <a:cs typeface="Tahoma"/>
                <a:sym typeface="Tahoma"/>
                <a:hlinkClick r:id="rId3"/>
              </a:rPr>
              <a:t>www.qualifax.ie</a:t>
            </a:r>
            <a:r>
              <a:rPr lang="en-US" sz="2400" b="0" i="0" u="none" strike="noStrike" cap="none">
                <a:solidFill>
                  <a:schemeClr val="dk1"/>
                </a:solidFill>
                <a:latin typeface="Tahoma"/>
                <a:ea typeface="Tahoma"/>
                <a:cs typeface="Tahoma"/>
                <a:sym typeface="Tahoma"/>
              </a:rPr>
              <a:t> Irish courses database</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CAO – </a:t>
            </a:r>
            <a:r>
              <a:rPr lang="en-US" sz="2400" b="0" i="0" u="sng" strike="noStrike" cap="none">
                <a:solidFill>
                  <a:schemeClr val="hlink"/>
                </a:solidFill>
                <a:latin typeface="Tahoma"/>
                <a:ea typeface="Tahoma"/>
                <a:cs typeface="Tahoma"/>
                <a:sym typeface="Tahoma"/>
                <a:hlinkClick r:id="rId4"/>
              </a:rPr>
              <a:t>www.cao.ie </a:t>
            </a:r>
            <a:r>
              <a:rPr lang="en-US" sz="2400" b="0" i="0" u="none" strike="noStrike" cap="none">
                <a:solidFill>
                  <a:schemeClr val="dk1"/>
                </a:solidFill>
                <a:latin typeface="Tahoma"/>
                <a:ea typeface="Tahoma"/>
                <a:cs typeface="Tahoma"/>
                <a:sym typeface="Tahoma"/>
              </a:rPr>
              <a:t> Contains links to course websites</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College websites (Addresses in CAO Handbook)</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Careersportal – </a:t>
            </a:r>
            <a:r>
              <a:rPr lang="en-US" sz="2400" b="0" i="0" u="sng" strike="noStrike" cap="none">
                <a:solidFill>
                  <a:schemeClr val="hlink"/>
                </a:solidFill>
                <a:latin typeface="Tahoma"/>
                <a:ea typeface="Tahoma"/>
                <a:cs typeface="Tahoma"/>
                <a:sym typeface="Tahoma"/>
                <a:hlinkClick r:id="rId5"/>
              </a:rPr>
              <a:t>www.careersportal.ie</a:t>
            </a:r>
            <a:r>
              <a:rPr lang="en-US" sz="2400" b="0" i="0" u="none" strike="noStrike" cap="none">
                <a:solidFill>
                  <a:schemeClr val="dk1"/>
                </a:solidFill>
                <a:latin typeface="Tahoma"/>
                <a:ea typeface="Tahoma"/>
                <a:cs typeface="Tahoma"/>
                <a:sym typeface="Tahoma"/>
              </a:rPr>
              <a:t> – interviews etc</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sng" strike="noStrike" cap="none">
                <a:solidFill>
                  <a:schemeClr val="hlink"/>
                </a:solidFill>
                <a:latin typeface="Tahoma"/>
                <a:ea typeface="Tahoma"/>
                <a:cs typeface="Tahoma"/>
                <a:sym typeface="Tahoma"/>
                <a:hlinkClick r:id="rId6"/>
              </a:rPr>
              <a:t>www.careersnews.ie</a:t>
            </a:r>
            <a:r>
              <a:rPr lang="en-US" sz="2400" b="0" i="0" u="none" strike="noStrike" cap="none">
                <a:solidFill>
                  <a:schemeClr val="dk1"/>
                </a:solidFill>
                <a:latin typeface="Tahoma"/>
                <a:ea typeface="Tahoma"/>
                <a:cs typeface="Tahoma"/>
                <a:sym typeface="Tahoma"/>
              </a:rPr>
              <a:t> – daily job/course/career alerts</a:t>
            </a:r>
            <a:endParaRPr sz="2400" b="0" i="0" u="none" strike="noStrike" cap="none">
              <a:solidFill>
                <a:schemeClr val="dk1"/>
              </a:solidFill>
              <a:latin typeface="Tahoma"/>
              <a:ea typeface="Tahoma"/>
              <a:cs typeface="Tahoma"/>
              <a:sym typeface="Tahoma"/>
            </a:endParaRPr>
          </a:p>
          <a:p>
            <a:pPr marL="342900" marR="0" lvl="0" indent="-403860" algn="l" rtl="0">
              <a:lnSpc>
                <a:spcPct val="90000"/>
              </a:lnSpc>
              <a:spcBef>
                <a:spcPts val="480"/>
              </a:spcBef>
              <a:spcAft>
                <a:spcPts val="0"/>
              </a:spcAft>
              <a:buClr>
                <a:schemeClr val="folHlink"/>
              </a:buClr>
              <a:buSzPts val="2400"/>
              <a:buFont typeface="Noto Sans Symbols"/>
              <a:buChar char="■"/>
            </a:pPr>
            <a:r>
              <a:rPr lang="en-US" sz="2400"/>
              <a:t>Virtual open days and events</a:t>
            </a:r>
            <a:endParaRPr sz="2400"/>
          </a:p>
          <a:p>
            <a:pPr marL="342900" marR="0" lvl="0" indent="-342900" algn="l" rtl="0">
              <a:lnSpc>
                <a:spcPct val="90000"/>
              </a:lnSpc>
              <a:spcBef>
                <a:spcPts val="560"/>
              </a:spcBef>
              <a:spcAft>
                <a:spcPts val="0"/>
              </a:spcAft>
              <a:buClr>
                <a:schemeClr val="folHlink"/>
              </a:buClr>
              <a:buSzPts val="1680"/>
              <a:buFont typeface="Noto Sans Symbols"/>
              <a:buNone/>
            </a:pPr>
            <a:r>
              <a:rPr lang="en-US" sz="2800" b="0" i="0" u="none" strike="noStrike" cap="none">
                <a:solidFill>
                  <a:schemeClr val="folHlink"/>
                </a:solidFill>
                <a:latin typeface="Tahoma"/>
                <a:ea typeface="Tahoma"/>
                <a:cs typeface="Tahoma"/>
                <a:sym typeface="Tahoma"/>
              </a:rPr>
              <a:t>People</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Relatives</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Past pupils</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Admissions/Academic staff of </a:t>
            </a:r>
            <a:r>
              <a:rPr lang="en-US" sz="2400"/>
              <a:t>C</a:t>
            </a:r>
            <a:r>
              <a:rPr lang="en-US" sz="2400" b="0" i="0" u="none" strike="noStrike" cap="none">
                <a:solidFill>
                  <a:schemeClr val="dk1"/>
                </a:solidFill>
                <a:latin typeface="Tahoma"/>
                <a:ea typeface="Tahoma"/>
                <a:cs typeface="Tahoma"/>
                <a:sym typeface="Tahoma"/>
              </a:rPr>
              <a:t>olleges</a:t>
            </a:r>
            <a:endParaRPr/>
          </a:p>
          <a:p>
            <a:pPr marL="0" marR="0" lvl="0" indent="0" algn="l" rtl="0">
              <a:lnSpc>
                <a:spcPct val="90000"/>
              </a:lnSpc>
              <a:spcBef>
                <a:spcPts val="560"/>
              </a:spcBef>
              <a:spcAft>
                <a:spcPts val="0"/>
              </a:spcAft>
              <a:buClr>
                <a:schemeClr val="folHlink"/>
              </a:buClr>
              <a:buSzPts val="1680"/>
              <a:buFont typeface="Noto Sans Symbols"/>
              <a:buNone/>
            </a:pPr>
            <a:r>
              <a:rPr lang="en-US" sz="2800" b="0" i="0" u="none" strike="noStrike" cap="none">
                <a:solidFill>
                  <a:schemeClr val="folHlink"/>
                </a:solidFill>
                <a:latin typeface="Tahoma"/>
                <a:ea typeface="Tahoma"/>
                <a:cs typeface="Tahoma"/>
                <a:sym typeface="Tahoma"/>
              </a:rPr>
              <a:t>Guidance Counsellor</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a:t>Remote meetings available/remote presentations</a:t>
            </a:r>
            <a:endParaRPr sz="2400"/>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Access to information &amp; advice</a:t>
            </a:r>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 calcmode="lin" valueType="num">
                                      <p:cBhvr additive="base">
                                        <p:cTn id="7" dur="500"/>
                                        <p:tgtEl>
                                          <p:spTgt spid="14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43">
                                            <p:txEl>
                                              <p:pRg st="1" end="1"/>
                                            </p:txEl>
                                          </p:spTgt>
                                        </p:tgtEl>
                                        <p:attrNameLst>
                                          <p:attrName>style.visibility</p:attrName>
                                        </p:attrNameLst>
                                      </p:cBhvr>
                                      <p:to>
                                        <p:strVal val="visible"/>
                                      </p:to>
                                    </p:set>
                                    <p:anim calcmode="lin" valueType="num">
                                      <p:cBhvr additive="base">
                                        <p:cTn id="12" dur="500"/>
                                        <p:tgtEl>
                                          <p:spTgt spid="143">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43">
                                            <p:txEl>
                                              <p:pRg st="2" end="2"/>
                                            </p:txEl>
                                          </p:spTgt>
                                        </p:tgtEl>
                                        <p:attrNameLst>
                                          <p:attrName>style.visibility</p:attrName>
                                        </p:attrNameLst>
                                      </p:cBhvr>
                                      <p:to>
                                        <p:strVal val="visible"/>
                                      </p:to>
                                    </p:set>
                                    <p:anim calcmode="lin" valueType="num">
                                      <p:cBhvr additive="base">
                                        <p:cTn id="17" dur="500"/>
                                        <p:tgtEl>
                                          <p:spTgt spid="143">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3">
                                            <p:txEl>
                                              <p:pRg st="3" end="3"/>
                                            </p:txEl>
                                          </p:spTgt>
                                        </p:tgtEl>
                                        <p:attrNameLst>
                                          <p:attrName>style.visibility</p:attrName>
                                        </p:attrNameLst>
                                      </p:cBhvr>
                                      <p:to>
                                        <p:strVal val="visible"/>
                                      </p:to>
                                    </p:set>
                                    <p:anim calcmode="lin" valueType="num">
                                      <p:cBhvr additive="base">
                                        <p:cTn id="22" dur="500"/>
                                        <p:tgtEl>
                                          <p:spTgt spid="143">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43">
                                            <p:txEl>
                                              <p:pRg st="4" end="4"/>
                                            </p:txEl>
                                          </p:spTgt>
                                        </p:tgtEl>
                                        <p:attrNameLst>
                                          <p:attrName>style.visibility</p:attrName>
                                        </p:attrNameLst>
                                      </p:cBhvr>
                                      <p:to>
                                        <p:strVal val="visible"/>
                                      </p:to>
                                    </p:set>
                                    <p:anim calcmode="lin" valueType="num">
                                      <p:cBhvr additive="base">
                                        <p:cTn id="27" dur="500"/>
                                        <p:tgtEl>
                                          <p:spTgt spid="143">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43">
                                            <p:txEl>
                                              <p:pRg st="5" end="5"/>
                                            </p:txEl>
                                          </p:spTgt>
                                        </p:tgtEl>
                                        <p:attrNameLst>
                                          <p:attrName>style.visibility</p:attrName>
                                        </p:attrNameLst>
                                      </p:cBhvr>
                                      <p:to>
                                        <p:strVal val="visible"/>
                                      </p:to>
                                    </p:set>
                                    <p:anim calcmode="lin" valueType="num">
                                      <p:cBhvr additive="base">
                                        <p:cTn id="32" dur="500"/>
                                        <p:tgtEl>
                                          <p:spTgt spid="143">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43">
                                            <p:txEl>
                                              <p:pRg st="6" end="6"/>
                                            </p:txEl>
                                          </p:spTgt>
                                        </p:tgtEl>
                                        <p:attrNameLst>
                                          <p:attrName>style.visibility</p:attrName>
                                        </p:attrNameLst>
                                      </p:cBhvr>
                                      <p:to>
                                        <p:strVal val="visible"/>
                                      </p:to>
                                    </p:set>
                                    <p:anim calcmode="lin" valueType="num">
                                      <p:cBhvr additive="base">
                                        <p:cTn id="37" dur="500"/>
                                        <p:tgtEl>
                                          <p:spTgt spid="143">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43">
                                            <p:txEl>
                                              <p:pRg st="7" end="7"/>
                                            </p:txEl>
                                          </p:spTgt>
                                        </p:tgtEl>
                                        <p:attrNameLst>
                                          <p:attrName>style.visibility</p:attrName>
                                        </p:attrNameLst>
                                      </p:cBhvr>
                                      <p:to>
                                        <p:strVal val="visible"/>
                                      </p:to>
                                    </p:set>
                                    <p:anim calcmode="lin" valueType="num">
                                      <p:cBhvr additive="base">
                                        <p:cTn id="42" dur="500"/>
                                        <p:tgtEl>
                                          <p:spTgt spid="143">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43">
                                            <p:txEl>
                                              <p:pRg st="8" end="8"/>
                                            </p:txEl>
                                          </p:spTgt>
                                        </p:tgtEl>
                                        <p:attrNameLst>
                                          <p:attrName>style.visibility</p:attrName>
                                        </p:attrNameLst>
                                      </p:cBhvr>
                                      <p:to>
                                        <p:strVal val="visible"/>
                                      </p:to>
                                    </p:set>
                                    <p:anim calcmode="lin" valueType="num">
                                      <p:cBhvr additive="base">
                                        <p:cTn id="47" dur="500"/>
                                        <p:tgtEl>
                                          <p:spTgt spid="143">
                                            <p:txEl>
                                              <p:pRg st="8" end="8"/>
                                            </p:txEl>
                                          </p:spTgt>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43">
                                            <p:txEl>
                                              <p:pRg st="9" end="9"/>
                                            </p:txEl>
                                          </p:spTgt>
                                        </p:tgtEl>
                                        <p:attrNameLst>
                                          <p:attrName>style.visibility</p:attrName>
                                        </p:attrNameLst>
                                      </p:cBhvr>
                                      <p:to>
                                        <p:strVal val="visible"/>
                                      </p:to>
                                    </p:set>
                                    <p:anim calcmode="lin" valueType="num">
                                      <p:cBhvr additive="base">
                                        <p:cTn id="52" dur="500"/>
                                        <p:tgtEl>
                                          <p:spTgt spid="143">
                                            <p:txEl>
                                              <p:pRg st="9" end="9"/>
                                            </p:txEl>
                                          </p:spTgt>
                                        </p:tgtEl>
                                        <p:attrNameLst>
                                          <p:attrName>ppt_x</p:attrName>
                                        </p:attrNameLst>
                                      </p:cBhvr>
                                      <p:tavLst>
                                        <p:tav tm="0">
                                          <p:val>
                                            <p:strVal val="#ppt_x-1"/>
                                          </p:val>
                                        </p:tav>
                                        <p:tav tm="100000">
                                          <p:val>
                                            <p:strVal val="#ppt_x"/>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43">
                                            <p:txEl>
                                              <p:pRg st="10" end="10"/>
                                            </p:txEl>
                                          </p:spTgt>
                                        </p:tgtEl>
                                        <p:attrNameLst>
                                          <p:attrName>style.visibility</p:attrName>
                                        </p:attrNameLst>
                                      </p:cBhvr>
                                      <p:to>
                                        <p:strVal val="visible"/>
                                      </p:to>
                                    </p:set>
                                    <p:anim calcmode="lin" valueType="num">
                                      <p:cBhvr additive="base">
                                        <p:cTn id="57" dur="500"/>
                                        <p:tgtEl>
                                          <p:spTgt spid="143">
                                            <p:txEl>
                                              <p:pRg st="10" end="10"/>
                                            </p:txEl>
                                          </p:spTgt>
                                        </p:tgtEl>
                                        <p:attrNameLst>
                                          <p:attrName>ppt_x</p:attrName>
                                        </p:attrNameLst>
                                      </p:cBhvr>
                                      <p:tavLst>
                                        <p:tav tm="0">
                                          <p:val>
                                            <p:strVal val="#ppt_x-1"/>
                                          </p:val>
                                        </p:tav>
                                        <p:tav tm="100000">
                                          <p:val>
                                            <p:strVal val="#ppt_x"/>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143">
                                            <p:txEl>
                                              <p:pRg st="11" end="11"/>
                                            </p:txEl>
                                          </p:spTgt>
                                        </p:tgtEl>
                                        <p:attrNameLst>
                                          <p:attrName>style.visibility</p:attrName>
                                        </p:attrNameLst>
                                      </p:cBhvr>
                                      <p:to>
                                        <p:strVal val="visible"/>
                                      </p:to>
                                    </p:set>
                                    <p:anim calcmode="lin" valueType="num">
                                      <p:cBhvr additive="base">
                                        <p:cTn id="62" dur="500"/>
                                        <p:tgtEl>
                                          <p:spTgt spid="143">
                                            <p:txEl>
                                              <p:pRg st="11" end="11"/>
                                            </p:txEl>
                                          </p:spTgt>
                                        </p:tgtEl>
                                        <p:attrNameLst>
                                          <p:attrName>ppt_x</p:attrName>
                                        </p:attrNameLst>
                                      </p:cBhvr>
                                      <p:tavLst>
                                        <p:tav tm="0">
                                          <p:val>
                                            <p:strVal val="#ppt_x-1"/>
                                          </p:val>
                                        </p:tav>
                                        <p:tav tm="100000">
                                          <p:val>
                                            <p:strVal val="#ppt_x"/>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43">
                                            <p:txEl>
                                              <p:pRg st="12" end="12"/>
                                            </p:txEl>
                                          </p:spTgt>
                                        </p:tgtEl>
                                        <p:attrNameLst>
                                          <p:attrName>style.visibility</p:attrName>
                                        </p:attrNameLst>
                                      </p:cBhvr>
                                      <p:to>
                                        <p:strVal val="visible"/>
                                      </p:to>
                                    </p:set>
                                    <p:anim calcmode="lin" valueType="num">
                                      <p:cBhvr additive="base">
                                        <p:cTn id="67" dur="500"/>
                                        <p:tgtEl>
                                          <p:spTgt spid="143">
                                            <p:txEl>
                                              <p:pRg st="12" end="12"/>
                                            </p:txEl>
                                          </p:spTgt>
                                        </p:tgtEl>
                                        <p:attrNameLst>
                                          <p:attrName>ppt_x</p:attrName>
                                        </p:attrNameLst>
                                      </p:cBhvr>
                                      <p:tavLst>
                                        <p:tav tm="0">
                                          <p:val>
                                            <p:strVal val="#ppt_x-1"/>
                                          </p:val>
                                        </p:tav>
                                        <p:tav tm="100000">
                                          <p:val>
                                            <p:strVal val="#ppt_x"/>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143">
                                            <p:txEl>
                                              <p:pRg st="13" end="13"/>
                                            </p:txEl>
                                          </p:spTgt>
                                        </p:tgtEl>
                                        <p:attrNameLst>
                                          <p:attrName>style.visibility</p:attrName>
                                        </p:attrNameLst>
                                      </p:cBhvr>
                                      <p:to>
                                        <p:strVal val="visible"/>
                                      </p:to>
                                    </p:set>
                                    <p:anim calcmode="lin" valueType="num">
                                      <p:cBhvr additive="base">
                                        <p:cTn id="72" dur="500"/>
                                        <p:tgtEl>
                                          <p:spTgt spid="143">
                                            <p:txEl>
                                              <p:pRg st="13" end="1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1150937" y="404812"/>
            <a:ext cx="7794625" cy="7921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CAO – General Info.</a:t>
            </a:r>
            <a:endParaRPr/>
          </a:p>
        </p:txBody>
      </p:sp>
      <p:sp>
        <p:nvSpPr>
          <p:cNvPr id="151" name="Google Shape;151;p20"/>
          <p:cNvSpPr txBox="1">
            <a:spLocks noGrp="1"/>
          </p:cNvSpPr>
          <p:nvPr>
            <p:ph type="body" idx="1"/>
          </p:nvPr>
        </p:nvSpPr>
        <p:spPr>
          <a:xfrm>
            <a:off x="1415175" y="1196975"/>
            <a:ext cx="7404900" cy="2232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Centralised application system for 45 Irish 3</a:t>
            </a:r>
            <a:r>
              <a:rPr lang="en-US" sz="2000" b="0" i="0" u="none" strike="noStrike" cap="none" baseline="30000">
                <a:solidFill>
                  <a:schemeClr val="dk1"/>
                </a:solidFill>
                <a:latin typeface="Tahoma"/>
                <a:ea typeface="Tahoma"/>
                <a:cs typeface="Tahoma"/>
                <a:sym typeface="Tahoma"/>
              </a:rPr>
              <a:t>rd</a:t>
            </a:r>
            <a:r>
              <a:rPr lang="en-US" sz="2000" b="0" i="0" u="none" strike="noStrike" cap="none">
                <a:solidFill>
                  <a:schemeClr val="dk1"/>
                </a:solidFill>
                <a:latin typeface="Tahoma"/>
                <a:ea typeface="Tahoma"/>
                <a:cs typeface="Tahoma"/>
                <a:sym typeface="Tahoma"/>
              </a:rPr>
              <a:t> level </a:t>
            </a:r>
            <a:r>
              <a:rPr lang="en-US" sz="2000"/>
              <a:t>I</a:t>
            </a:r>
            <a:r>
              <a:rPr lang="en-US" sz="2000" b="0" i="0" u="none" strike="noStrike" cap="none">
                <a:solidFill>
                  <a:schemeClr val="dk1"/>
                </a:solidFill>
                <a:latin typeface="Tahoma"/>
                <a:ea typeface="Tahoma"/>
                <a:cs typeface="Tahoma"/>
                <a:sym typeface="Tahoma"/>
              </a:rPr>
              <a:t>nstitutions, including 7 </a:t>
            </a:r>
            <a:r>
              <a:rPr lang="en-US" sz="2000" b="1" i="0" u="none" strike="noStrike" cap="none">
                <a:solidFill>
                  <a:schemeClr val="dk1"/>
                </a:solidFill>
                <a:latin typeface="Tahoma"/>
                <a:ea typeface="Tahoma"/>
                <a:cs typeface="Tahoma"/>
                <a:sym typeface="Tahoma"/>
              </a:rPr>
              <a:t>fee-paying</a:t>
            </a:r>
            <a:r>
              <a:rPr lang="en-US" sz="2000" b="0" i="0" u="none" strike="noStrike" cap="none">
                <a:solidFill>
                  <a:schemeClr val="dk1"/>
                </a:solidFill>
                <a:latin typeface="Tahoma"/>
                <a:ea typeface="Tahoma"/>
                <a:cs typeface="Tahoma"/>
                <a:sym typeface="Tahoma"/>
              </a:rPr>
              <a:t> </a:t>
            </a:r>
            <a:r>
              <a:rPr lang="en-US" sz="2000"/>
              <a:t>C</a:t>
            </a:r>
            <a:r>
              <a:rPr lang="en-US" sz="2000" b="0" i="0" u="none" strike="noStrike" cap="none">
                <a:solidFill>
                  <a:schemeClr val="dk1"/>
                </a:solidFill>
                <a:latin typeface="Tahoma"/>
                <a:ea typeface="Tahoma"/>
                <a:cs typeface="Tahoma"/>
                <a:sym typeface="Tahoma"/>
              </a:rPr>
              <a:t>olleges.</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Application Dates and Fees</a:t>
            </a:r>
            <a:endParaRPr/>
          </a:p>
        </p:txBody>
      </p:sp>
      <p:graphicFrame>
        <p:nvGraphicFramePr>
          <p:cNvPr id="152" name="Google Shape;152;p20"/>
          <p:cNvGraphicFramePr/>
          <p:nvPr/>
        </p:nvGraphicFramePr>
        <p:xfrm>
          <a:off x="1331912" y="3846512"/>
          <a:ext cx="3000000" cy="3000000"/>
        </p:xfrm>
        <a:graphic>
          <a:graphicData uri="http://schemas.openxmlformats.org/drawingml/2006/table">
            <a:tbl>
              <a:tblPr>
                <a:noFill/>
                <a:tableStyleId>{929E7AF1-AEB3-41E0-A4E5-8AC9FBF4C82A}</a:tableStyleId>
              </a:tblPr>
              <a:tblGrid>
                <a:gridCol w="2903525">
                  <a:extLst>
                    <a:ext uri="{9D8B030D-6E8A-4147-A177-3AD203B41FA5}">
                      <a16:colId xmlns:a16="http://schemas.microsoft.com/office/drawing/2014/main" val="20000"/>
                    </a:ext>
                  </a:extLst>
                </a:gridCol>
                <a:gridCol w="1270000">
                  <a:extLst>
                    <a:ext uri="{9D8B030D-6E8A-4147-A177-3AD203B41FA5}">
                      <a16:colId xmlns:a16="http://schemas.microsoft.com/office/drawing/2014/main" val="20001"/>
                    </a:ext>
                  </a:extLst>
                </a:gridCol>
                <a:gridCol w="3449625">
                  <a:extLst>
                    <a:ext uri="{9D8B030D-6E8A-4147-A177-3AD203B41FA5}">
                      <a16:colId xmlns:a16="http://schemas.microsoft.com/office/drawing/2014/main" val="20002"/>
                    </a:ext>
                  </a:extLst>
                </a:gridCol>
              </a:tblGrid>
              <a:tr h="0">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Online Application</a:t>
                      </a:r>
                      <a:endParaRPr/>
                    </a:p>
                  </a:txBody>
                  <a:tcPr marL="0" marR="0" marT="45725" marB="45725">
                    <a:lnL w="19050" cap="flat" cmpd="sng">
                      <a:solidFill>
                        <a:schemeClr val="hlink"/>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Fee</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Closing Date</a:t>
                      </a:r>
                      <a:endParaRPr/>
                    </a:p>
                  </a:txBody>
                  <a:tcPr marL="0" marR="0" marT="45725" marB="45725">
                    <a:lnL w="12700" cap="flat" cmpd="sng">
                      <a:solidFill>
                        <a:schemeClr val="dk1"/>
                      </a:solidFill>
                      <a:prstDash val="solid"/>
                      <a:round/>
                      <a:headEnd type="none" w="sm" len="sm"/>
                      <a:tailEnd type="none" w="sm" len="sm"/>
                    </a:lnL>
                    <a:lnR w="19050" cap="flat" cmpd="sng">
                      <a:solidFill>
                        <a:schemeClr val="hlink"/>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6700">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Early Discounted</a:t>
                      </a:r>
                      <a:endParaRPr/>
                    </a:p>
                  </a:txBody>
                  <a:tcPr marL="0" marR="0" marT="45725" marB="45725">
                    <a:lnL w="19050" cap="flat" cmpd="sng">
                      <a:solidFill>
                        <a:schemeClr val="hlink"/>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20 January 20</a:t>
                      </a:r>
                      <a:r>
                        <a:rPr lang="en-US" sz="1800">
                          <a:solidFill>
                            <a:schemeClr val="dk1"/>
                          </a:solidFill>
                          <a:latin typeface="Tahoma"/>
                          <a:ea typeface="Tahoma"/>
                          <a:cs typeface="Tahoma"/>
                          <a:sym typeface="Tahoma"/>
                        </a:rPr>
                        <a:t>21</a:t>
                      </a:r>
                      <a:r>
                        <a:rPr lang="en-US" sz="1800" b="0" i="0" u="none" strike="noStrike" cap="none">
                          <a:solidFill>
                            <a:schemeClr val="dk1"/>
                          </a:solidFill>
                          <a:latin typeface="Tahoma"/>
                          <a:ea typeface="Tahoma"/>
                          <a:cs typeface="Tahoma"/>
                          <a:sym typeface="Tahoma"/>
                        </a:rPr>
                        <a:t> (5.15pm)</a:t>
                      </a:r>
                      <a:endParaRPr/>
                    </a:p>
                  </a:txBody>
                  <a:tcPr marL="0" marR="0" marT="45725" marB="45725">
                    <a:lnL w="12700" cap="flat" cmpd="sng">
                      <a:solidFill>
                        <a:schemeClr val="dk1"/>
                      </a:solidFill>
                      <a:prstDash val="solid"/>
                      <a:round/>
                      <a:headEnd type="none" w="sm" len="sm"/>
                      <a:tailEnd type="none" w="sm" len="sm"/>
                    </a:lnL>
                    <a:lnR w="19050" cap="flat" cmpd="sng">
                      <a:solidFill>
                        <a:schemeClr val="hlink"/>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65125">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Normal</a:t>
                      </a:r>
                      <a:endParaRPr/>
                    </a:p>
                  </a:txBody>
                  <a:tcPr marL="0" marR="0" marT="45725" marB="45725">
                    <a:lnL w="19050" cap="flat" cmpd="sng">
                      <a:solidFill>
                        <a:schemeClr val="hlink"/>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€45</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1 February 20</a:t>
                      </a:r>
                      <a:r>
                        <a:rPr lang="en-US" sz="1800">
                          <a:solidFill>
                            <a:schemeClr val="dk1"/>
                          </a:solidFill>
                          <a:latin typeface="Tahoma"/>
                          <a:ea typeface="Tahoma"/>
                          <a:cs typeface="Tahoma"/>
                          <a:sym typeface="Tahoma"/>
                        </a:rPr>
                        <a:t>21</a:t>
                      </a:r>
                      <a:r>
                        <a:rPr lang="en-US" sz="1800" b="0" i="0" u="none" strike="noStrike" cap="none">
                          <a:solidFill>
                            <a:schemeClr val="dk1"/>
                          </a:solidFill>
                          <a:latin typeface="Tahoma"/>
                          <a:ea typeface="Tahoma"/>
                          <a:cs typeface="Tahoma"/>
                          <a:sym typeface="Tahoma"/>
                        </a:rPr>
                        <a:t> (5.15pm)</a:t>
                      </a:r>
                      <a:endParaRPr/>
                    </a:p>
                  </a:txBody>
                  <a:tcPr marL="0" marR="0" marT="45725" marB="45725">
                    <a:lnL w="12700" cap="flat" cmpd="sng">
                      <a:solidFill>
                        <a:schemeClr val="dk1"/>
                      </a:solidFill>
                      <a:prstDash val="solid"/>
                      <a:round/>
                      <a:headEnd type="none" w="sm" len="sm"/>
                      <a:tailEnd type="none" w="sm" len="sm"/>
                    </a:lnL>
                    <a:lnR w="19050" cap="flat" cmpd="sng">
                      <a:solidFill>
                        <a:schemeClr val="hlink"/>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66700">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Late</a:t>
                      </a:r>
                      <a:endParaRPr/>
                    </a:p>
                  </a:txBody>
                  <a:tcPr marL="0" marR="0" marT="45725" marB="45725">
                    <a:lnL w="19050" cap="flat" cmpd="sng">
                      <a:solidFill>
                        <a:schemeClr val="hlink"/>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1 May 20</a:t>
                      </a:r>
                      <a:r>
                        <a:rPr lang="en-US" sz="1800">
                          <a:solidFill>
                            <a:schemeClr val="dk1"/>
                          </a:solidFill>
                          <a:latin typeface="Tahoma"/>
                          <a:ea typeface="Tahoma"/>
                          <a:cs typeface="Tahoma"/>
                          <a:sym typeface="Tahoma"/>
                        </a:rPr>
                        <a:t>21</a:t>
                      </a:r>
                      <a:r>
                        <a:rPr lang="en-US" sz="1800" b="0" i="0" u="none" strike="noStrike" cap="none">
                          <a:solidFill>
                            <a:schemeClr val="dk1"/>
                          </a:solidFill>
                          <a:latin typeface="Tahoma"/>
                          <a:ea typeface="Tahoma"/>
                          <a:cs typeface="Tahoma"/>
                          <a:sym typeface="Tahoma"/>
                        </a:rPr>
                        <a:t> (5.15pm)</a:t>
                      </a:r>
                      <a:endParaRPr/>
                    </a:p>
                  </a:txBody>
                  <a:tcPr marL="0" marR="0" marT="45725" marB="45725">
                    <a:lnL w="12700" cap="flat" cmpd="sng">
                      <a:solidFill>
                        <a:schemeClr val="dk1"/>
                      </a:solidFill>
                      <a:prstDash val="solid"/>
                      <a:round/>
                      <a:headEnd type="none" w="sm" len="sm"/>
                      <a:tailEnd type="none" w="sm" len="sm"/>
                    </a:lnL>
                    <a:lnR w="19050" cap="flat" cmpd="sng">
                      <a:solidFill>
                        <a:schemeClr val="hlink"/>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639750">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Change of Mind</a:t>
                      </a:r>
                      <a:endParaRPr/>
                    </a:p>
                  </a:txBody>
                  <a:tcPr marL="0" marR="0" marT="45725" marB="45725">
                    <a:lnL w="19050" cap="flat" cmpd="sng">
                      <a:solidFill>
                        <a:schemeClr val="hlink"/>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9050" cap="flat" cmpd="sng">
                      <a:solidFill>
                        <a:schemeClr val="hlink"/>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No Fee</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9050" cap="flat" cmpd="sng">
                      <a:solidFill>
                        <a:schemeClr val="hlink"/>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folHlink"/>
                        </a:buClr>
                        <a:buSzPts val="1800"/>
                        <a:buFont typeface="Tahoma"/>
                        <a:buNone/>
                      </a:pPr>
                      <a:r>
                        <a:rPr lang="en-US" sz="1800" b="1" i="0" u="none" strike="noStrike" cap="none">
                          <a:solidFill>
                            <a:schemeClr val="folHlink"/>
                          </a:solidFill>
                          <a:latin typeface="Tahoma"/>
                          <a:ea typeface="Tahoma"/>
                          <a:cs typeface="Tahoma"/>
                          <a:sym typeface="Tahoma"/>
                        </a:rPr>
                        <a:t>5 May - 1 July 20</a:t>
                      </a:r>
                      <a:r>
                        <a:rPr lang="en-US" sz="1800" b="1">
                          <a:solidFill>
                            <a:schemeClr val="folHlink"/>
                          </a:solidFill>
                          <a:latin typeface="Tahoma"/>
                          <a:ea typeface="Tahoma"/>
                          <a:cs typeface="Tahoma"/>
                          <a:sym typeface="Tahoma"/>
                        </a:rPr>
                        <a:t>21</a:t>
                      </a:r>
                      <a:r>
                        <a:rPr lang="en-US" sz="1800" b="1" i="0" u="none" strike="noStrike" cap="none">
                          <a:solidFill>
                            <a:schemeClr val="folHlink"/>
                          </a:solidFill>
                          <a:latin typeface="Tahoma"/>
                          <a:ea typeface="Tahoma"/>
                          <a:cs typeface="Tahoma"/>
                          <a:sym typeface="Tahoma"/>
                        </a:rPr>
                        <a:t> (5.15pm)</a:t>
                      </a:r>
                      <a:endParaRPr/>
                    </a:p>
                  </a:txBody>
                  <a:tcPr marL="0" marR="0" marT="45725" marB="45725">
                    <a:lnL w="12700" cap="flat" cmpd="sng">
                      <a:solidFill>
                        <a:schemeClr val="dk1"/>
                      </a:solidFill>
                      <a:prstDash val="solid"/>
                      <a:round/>
                      <a:headEnd type="none" w="sm" len="sm"/>
                      <a:tailEnd type="none" w="sm" len="sm"/>
                    </a:lnL>
                    <a:lnR w="19050" cap="flat" cmpd="sng">
                      <a:solidFill>
                        <a:schemeClr val="hlink"/>
                      </a:solidFill>
                      <a:prstDash val="solid"/>
                      <a:round/>
                      <a:headEnd type="none" w="sm" len="sm"/>
                      <a:tailEnd type="none" w="sm" len="sm"/>
                    </a:lnR>
                    <a:lnT w="12700" cap="flat" cmpd="sng">
                      <a:solidFill>
                        <a:schemeClr val="dk1"/>
                      </a:solidFill>
                      <a:prstDash val="solid"/>
                      <a:round/>
                      <a:headEnd type="none" w="sm" len="sm"/>
                      <a:tailEnd type="none" w="sm" len="sm"/>
                    </a:lnT>
                    <a:lnB w="19050" cap="flat" cmpd="sng">
                      <a:solidFill>
                        <a:schemeClr val="hlink"/>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anim calcmode="lin" valueType="num">
                                      <p:cBhvr additive="base">
                                        <p:cTn id="7" dur="500"/>
                                        <p:tgtEl>
                                          <p:spTgt spid="15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51">
                                            <p:txEl>
                                              <p:pRg st="1" end="1"/>
                                            </p:txEl>
                                          </p:spTgt>
                                        </p:tgtEl>
                                        <p:attrNameLst>
                                          <p:attrName>style.visibility</p:attrName>
                                        </p:attrNameLst>
                                      </p:cBhvr>
                                      <p:to>
                                        <p:strVal val="visible"/>
                                      </p:to>
                                    </p:set>
                                    <p:anim calcmode="lin" valueType="num">
                                      <p:cBhvr additive="base">
                                        <p:cTn id="12" dur="500"/>
                                        <p:tgtEl>
                                          <p:spTgt spid="151">
                                            <p:txEl>
                                              <p:pRg st="1" end="1"/>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1150937" y="228600"/>
            <a:ext cx="7794625" cy="7620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CAO – General Info.</a:t>
            </a:r>
            <a:endParaRPr/>
          </a:p>
        </p:txBody>
      </p:sp>
      <p:sp>
        <p:nvSpPr>
          <p:cNvPr id="160" name="Google Shape;160;p21"/>
          <p:cNvSpPr txBox="1">
            <a:spLocks noGrp="1"/>
          </p:cNvSpPr>
          <p:nvPr>
            <p:ph type="body" idx="1"/>
          </p:nvPr>
        </p:nvSpPr>
        <p:spPr>
          <a:xfrm>
            <a:off x="1182687" y="990600"/>
            <a:ext cx="7772400" cy="782637"/>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Since 2005 there are now 3 types of courses students can apply for under the </a:t>
            </a:r>
            <a:r>
              <a:rPr lang="en-US" sz="2000" b="0" i="0" u="sng" strike="noStrike" cap="none">
                <a:solidFill>
                  <a:schemeClr val="hlink"/>
                </a:solidFill>
                <a:latin typeface="Tahoma"/>
                <a:ea typeface="Tahoma"/>
                <a:cs typeface="Tahoma"/>
                <a:sym typeface="Tahoma"/>
                <a:hlinkClick r:id="rId3"/>
              </a:rPr>
              <a:t>National Qualifications Framework</a:t>
            </a:r>
            <a:r>
              <a:rPr lang="en-US" sz="2000" b="0" i="0" u="none" strike="noStrike" cap="none">
                <a:solidFill>
                  <a:schemeClr val="dk1"/>
                </a:solidFill>
                <a:latin typeface="Tahoma"/>
                <a:ea typeface="Tahoma"/>
                <a:cs typeface="Tahoma"/>
                <a:sym typeface="Tahoma"/>
              </a:rPr>
              <a:t>.</a:t>
            </a:r>
            <a:endParaRPr/>
          </a:p>
        </p:txBody>
      </p:sp>
      <p:pic>
        <p:nvPicPr>
          <p:cNvPr id="161" name="Google Shape;161;p21" descr="large nfq fan"/>
          <p:cNvPicPr preferRelativeResize="0"/>
          <p:nvPr/>
        </p:nvPicPr>
        <p:blipFill rotWithShape="1">
          <a:blip r:embed="rId4">
            <a:alphaModFix/>
          </a:blip>
          <a:srcRect/>
          <a:stretch/>
        </p:blipFill>
        <p:spPr>
          <a:xfrm>
            <a:off x="1187450" y="2205037"/>
            <a:ext cx="7239000" cy="3781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anim calcmode="lin" valueType="num">
                                      <p:cBhvr additive="base">
                                        <p:cTn id="7" dur="500"/>
                                        <p:tgtEl>
                                          <p:spTgt spid="160">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2"/>
          <p:cNvSpPr txBox="1">
            <a:spLocks noGrp="1"/>
          </p:cNvSpPr>
          <p:nvPr>
            <p:ph type="title"/>
          </p:nvPr>
        </p:nvSpPr>
        <p:spPr>
          <a:xfrm>
            <a:off x="1150937" y="228600"/>
            <a:ext cx="7794625" cy="7620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CAO – General Info.</a:t>
            </a:r>
            <a:endParaRPr/>
          </a:p>
        </p:txBody>
      </p:sp>
      <p:sp>
        <p:nvSpPr>
          <p:cNvPr id="169" name="Google Shape;169;p22"/>
          <p:cNvSpPr txBox="1">
            <a:spLocks noGrp="1"/>
          </p:cNvSpPr>
          <p:nvPr>
            <p:ph type="body" idx="1"/>
          </p:nvPr>
        </p:nvSpPr>
        <p:spPr>
          <a:xfrm>
            <a:off x="1187450" y="990600"/>
            <a:ext cx="7767637" cy="8540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These are applied for on 2 separate lists on a single form:</a:t>
            </a:r>
            <a:endParaRPr/>
          </a:p>
        </p:txBody>
      </p:sp>
      <p:graphicFrame>
        <p:nvGraphicFramePr>
          <p:cNvPr id="170" name="Google Shape;170;p22"/>
          <p:cNvGraphicFramePr/>
          <p:nvPr/>
        </p:nvGraphicFramePr>
        <p:xfrm>
          <a:off x="1692275" y="2060575"/>
          <a:ext cx="3000000" cy="3000000"/>
        </p:xfrm>
        <a:graphic>
          <a:graphicData uri="http://schemas.openxmlformats.org/drawingml/2006/table">
            <a:tbl>
              <a:tblPr>
                <a:noFill/>
                <a:tableStyleId>{929E7AF1-AEB3-41E0-A4E5-8AC9FBF4C82A}</a:tableStyleId>
              </a:tblPr>
              <a:tblGrid>
                <a:gridCol w="30480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525450">
                <a:tc>
                  <a:txBody>
                    <a:bodyPr/>
                    <a:lstStyle/>
                    <a:p>
                      <a:pPr marL="0" marR="0" lvl="0" indent="0" algn="ctr" rtl="0">
                        <a:lnSpc>
                          <a:spcPct val="100000"/>
                        </a:lnSpc>
                        <a:spcBef>
                          <a:spcPts val="0"/>
                        </a:spcBef>
                        <a:spcAft>
                          <a:spcPts val="0"/>
                        </a:spcAft>
                        <a:buClr>
                          <a:schemeClr val="hlink"/>
                        </a:buClr>
                        <a:buSzPts val="2000"/>
                        <a:buFont typeface="Tahoma"/>
                        <a:buNone/>
                      </a:pPr>
                      <a:r>
                        <a:rPr lang="en-US" sz="2000" b="1" i="0" u="none" strike="noStrike" cap="none">
                          <a:solidFill>
                            <a:schemeClr val="hlink"/>
                          </a:solidFill>
                          <a:latin typeface="Tahoma"/>
                          <a:ea typeface="Tahoma"/>
                          <a:cs typeface="Tahoma"/>
                          <a:sym typeface="Tahoma"/>
                        </a:rPr>
                        <a:t>Level 6 &amp; 7 Courses</a:t>
                      </a:r>
                      <a:endParaRPr/>
                    </a:p>
                  </a:txBody>
                  <a:tcPr marL="0" marR="0" marT="0" marB="0">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solidFill>
                          <a:schemeClr val="dk1"/>
                        </a:solidFill>
                        <a:latin typeface="Tahoma"/>
                        <a:ea typeface="Tahoma"/>
                        <a:cs typeface="Tahoma"/>
                        <a:sym typeface="Tahoma"/>
                      </a:endParaRPr>
                    </a:p>
                  </a:txBody>
                  <a:tcPr marL="0" marR="0" marT="0" marB="0"/>
                </a:tc>
                <a:tc>
                  <a:txBody>
                    <a:bodyPr/>
                    <a:lstStyle/>
                    <a:p>
                      <a:pPr marL="0" marR="0" lvl="0" indent="0" algn="ctr" rtl="0">
                        <a:lnSpc>
                          <a:spcPct val="100000"/>
                        </a:lnSpc>
                        <a:spcBef>
                          <a:spcPts val="0"/>
                        </a:spcBef>
                        <a:spcAft>
                          <a:spcPts val="0"/>
                        </a:spcAft>
                        <a:buClr>
                          <a:schemeClr val="hlink"/>
                        </a:buClr>
                        <a:buSzPts val="2000"/>
                        <a:buFont typeface="Tahoma"/>
                        <a:buNone/>
                      </a:pPr>
                      <a:r>
                        <a:rPr lang="en-US" sz="2000" b="1" i="0" u="none">
                          <a:solidFill>
                            <a:schemeClr val="hlink"/>
                          </a:solidFill>
                          <a:latin typeface="Tahoma"/>
                          <a:ea typeface="Tahoma"/>
                          <a:cs typeface="Tahoma"/>
                          <a:sym typeface="Tahoma"/>
                        </a:rPr>
                        <a:t>Level 8 Courses</a:t>
                      </a:r>
                      <a:endParaRPr/>
                    </a:p>
                  </a:txBody>
                  <a:tcPr marL="0" marR="0" marT="0" marB="0">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820725">
                <a:tc>
                  <a:txBody>
                    <a:bodyPr/>
                    <a:lstStyle/>
                    <a:p>
                      <a:pPr marL="0" marR="0" lvl="0" indent="0" algn="ctr" rtl="0">
                        <a:lnSpc>
                          <a:spcPct val="100000"/>
                        </a:lnSpc>
                        <a:spcBef>
                          <a:spcPts val="0"/>
                        </a:spcBef>
                        <a:spcAft>
                          <a:spcPts val="0"/>
                        </a:spcAft>
                        <a:buClr>
                          <a:srgbClr val="0000FF"/>
                        </a:buClr>
                        <a:buSzPts val="2000"/>
                        <a:buFont typeface="Tahoma"/>
                        <a:buNone/>
                      </a:pPr>
                      <a:r>
                        <a:rPr lang="en-US" sz="2000" b="1" i="0" u="none">
                          <a:solidFill>
                            <a:srgbClr val="0000FF"/>
                          </a:solidFill>
                          <a:latin typeface="Tahoma"/>
                          <a:ea typeface="Tahoma"/>
                          <a:cs typeface="Tahoma"/>
                          <a:sym typeface="Tahoma"/>
                        </a:rPr>
                        <a:t>Ordinary Degrees (7) Higher Certificates (6)</a:t>
                      </a:r>
                      <a:endParaRPr/>
                    </a:p>
                  </a:txBody>
                  <a:tcPr marL="90000" marR="90000" marT="46800" marB="468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solidFill>
                          <a:schemeClr val="dk1"/>
                        </a:solidFill>
                        <a:latin typeface="Tahoma"/>
                        <a:ea typeface="Tahoma"/>
                        <a:cs typeface="Tahoma"/>
                        <a:sym typeface="Tahoma"/>
                      </a:endParaRPr>
                    </a:p>
                  </a:txBody>
                  <a:tcPr marL="0" marR="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FF"/>
                        </a:buClr>
                        <a:buSzPts val="2000"/>
                        <a:buFont typeface="Tahoma"/>
                        <a:buNone/>
                      </a:pPr>
                      <a:r>
                        <a:rPr lang="en-US" sz="2000" b="1" i="0" u="none">
                          <a:solidFill>
                            <a:srgbClr val="0000FF"/>
                          </a:solidFill>
                          <a:latin typeface="Tahoma"/>
                          <a:ea typeface="Tahoma"/>
                          <a:cs typeface="Tahoma"/>
                          <a:sym typeface="Tahoma"/>
                        </a:rPr>
                        <a:t>Honours Degrees (8)</a:t>
                      </a:r>
                      <a:endParaRPr/>
                    </a:p>
                  </a:txBody>
                  <a:tcPr marL="90000" marR="90000" marT="46800" marB="468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06450">
                <a:tc>
                  <a:txBody>
                    <a:bodyPr/>
                    <a:lstStyle/>
                    <a:p>
                      <a:pPr marL="0" marR="0" lvl="0" indent="0" algn="l"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 to 10 Course Choices</a:t>
                      </a:r>
                      <a:endParaRPr/>
                    </a:p>
                  </a:txBody>
                  <a:tcPr marL="0" marR="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solidFill>
                          <a:schemeClr val="dk1"/>
                        </a:solidFill>
                        <a:latin typeface="Tahoma"/>
                        <a:ea typeface="Tahoma"/>
                        <a:cs typeface="Tahoma"/>
                        <a:sym typeface="Tahoma"/>
                      </a:endParaRPr>
                    </a:p>
                  </a:txBody>
                  <a:tcPr marL="0" marR="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 to 10 Course Choices</a:t>
                      </a:r>
                      <a:endParaRPr/>
                    </a:p>
                  </a:txBody>
                  <a:tcPr marL="0" marR="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71" name="Google Shape;171;p22"/>
          <p:cNvSpPr txBox="1"/>
          <p:nvPr/>
        </p:nvSpPr>
        <p:spPr>
          <a:xfrm>
            <a:off x="1219200" y="4581525"/>
            <a:ext cx="7924800" cy="1981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The courses are clearly labelled in the CAO Handbook</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N.B. – Care must be taken with courses marked 				‘</a:t>
            </a:r>
            <a:r>
              <a:rPr lang="en-US" sz="2400" b="0" i="1" u="none">
                <a:solidFill>
                  <a:schemeClr val="hlink"/>
                </a:solidFill>
                <a:latin typeface="Tahoma"/>
                <a:ea typeface="Tahoma"/>
                <a:cs typeface="Tahoma"/>
                <a:sym typeface="Tahoma"/>
              </a:rPr>
              <a:t>Restricted’</a:t>
            </a:r>
            <a:r>
              <a:rPr lang="en-US" sz="2400" b="0" i="0" u="none">
                <a:solidFill>
                  <a:schemeClr val="dk1"/>
                </a:solidFill>
                <a:latin typeface="Tahoma"/>
                <a:ea typeface="Tahoma"/>
                <a:cs typeface="Tahoma"/>
                <a:sym typeface="Tahoma"/>
              </a:rPr>
              <a:t>.  </a:t>
            </a:r>
            <a:endParaRPr/>
          </a:p>
          <a:p>
            <a:pPr marL="342900" marR="0" lvl="0" indent="-342900" algn="l" rtl="0">
              <a:lnSpc>
                <a:spcPct val="90000"/>
              </a:lnSpc>
              <a:spcBef>
                <a:spcPts val="480"/>
              </a:spcBef>
              <a:spcAft>
                <a:spcPts val="0"/>
              </a:spcAft>
              <a:buClr>
                <a:schemeClr val="folHlink"/>
              </a:buClr>
              <a:buSzPts val="1440"/>
              <a:buFont typeface="Noto Sans Symbols"/>
              <a:buChar char="■"/>
            </a:pPr>
            <a:r>
              <a:rPr lang="en-US" sz="2400">
                <a:solidFill>
                  <a:schemeClr val="dk1"/>
                </a:solidFill>
                <a:latin typeface="Tahoma"/>
                <a:ea typeface="Tahoma"/>
                <a:cs typeface="Tahoma"/>
                <a:sym typeface="Tahoma"/>
              </a:rPr>
              <a:t>Restricted</a:t>
            </a:r>
            <a:r>
              <a:rPr lang="en-US" sz="2400" b="0" i="0" u="none">
                <a:solidFill>
                  <a:schemeClr val="dk1"/>
                </a:solidFill>
                <a:latin typeface="Tahoma"/>
                <a:ea typeface="Tahoma"/>
                <a:cs typeface="Tahoma"/>
                <a:sym typeface="Tahoma"/>
              </a:rPr>
              <a:t> courses </a:t>
            </a:r>
            <a:r>
              <a:rPr lang="en-US" sz="2400" b="0" i="1" u="none">
                <a:solidFill>
                  <a:schemeClr val="dk1"/>
                </a:solidFill>
                <a:latin typeface="Tahoma"/>
                <a:ea typeface="Tahoma"/>
                <a:cs typeface="Tahoma"/>
                <a:sym typeface="Tahoma"/>
              </a:rPr>
              <a:t>cannot</a:t>
            </a:r>
            <a:r>
              <a:rPr lang="en-US" sz="2400" b="0" i="0" u="none">
                <a:solidFill>
                  <a:schemeClr val="dk1"/>
                </a:solidFill>
                <a:latin typeface="Tahoma"/>
                <a:ea typeface="Tahoma"/>
                <a:cs typeface="Tahoma"/>
                <a:sym typeface="Tahoma"/>
              </a:rPr>
              <a:t> normally be applied for after February 1</a:t>
            </a:r>
            <a:r>
              <a:rPr lang="en-US" sz="2400" b="0" i="0" u="none" baseline="30000">
                <a:solidFill>
                  <a:schemeClr val="dk1"/>
                </a:solidFill>
                <a:latin typeface="Tahoma"/>
                <a:ea typeface="Tahoma"/>
                <a:cs typeface="Tahoma"/>
                <a:sym typeface="Tahoma"/>
              </a:rPr>
              <a:t>st</a:t>
            </a:r>
            <a:r>
              <a:rPr lang="en-US" sz="2400" b="0" i="0" u="none">
                <a:solidFill>
                  <a:schemeClr val="dk1"/>
                </a:solidFill>
                <a:latin typeface="Tahoma"/>
                <a:ea typeface="Tahoma"/>
                <a:cs typeface="Tahoma"/>
                <a:sym typeface="Tahoma"/>
              </a:rPr>
              <a:t> due to extra assessments required.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9">
                                            <p:txEl>
                                              <p:pRg st="0" end="0"/>
                                            </p:txEl>
                                          </p:spTgt>
                                        </p:tgtEl>
                                        <p:attrNameLst>
                                          <p:attrName>style.visibility</p:attrName>
                                        </p:attrNameLst>
                                      </p:cBhvr>
                                      <p:to>
                                        <p:strVal val="visible"/>
                                      </p:to>
                                    </p:set>
                                    <p:anim calcmode="lin" valueType="num">
                                      <p:cBhvr additive="base">
                                        <p:cTn id="7" dur="500"/>
                                        <p:tgtEl>
                                          <p:spTgt spid="169">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1">
                                            <p:txEl>
                                              <p:pRg st="0" end="0"/>
                                            </p:txEl>
                                          </p:spTgt>
                                        </p:tgtEl>
                                        <p:attrNameLst>
                                          <p:attrName>style.visibility</p:attrName>
                                        </p:attrNameLst>
                                      </p:cBhvr>
                                      <p:to>
                                        <p:strVal val="visible"/>
                                      </p:to>
                                    </p:set>
                                    <p:anim calcmode="lin" valueType="num">
                                      <p:cBhvr additive="base">
                                        <p:cTn id="12" dur="500"/>
                                        <p:tgtEl>
                                          <p:spTgt spid="17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71">
                                            <p:txEl>
                                              <p:pRg st="1" end="1"/>
                                            </p:txEl>
                                          </p:spTgt>
                                        </p:tgtEl>
                                        <p:attrNameLst>
                                          <p:attrName>style.visibility</p:attrName>
                                        </p:attrNameLst>
                                      </p:cBhvr>
                                      <p:to>
                                        <p:strVal val="visible"/>
                                      </p:to>
                                    </p:set>
                                    <p:anim calcmode="lin" valueType="num">
                                      <p:cBhvr additive="base">
                                        <p:cTn id="17" dur="500"/>
                                        <p:tgtEl>
                                          <p:spTgt spid="17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71">
                                            <p:txEl>
                                              <p:pRg st="2" end="2"/>
                                            </p:txEl>
                                          </p:spTgt>
                                        </p:tgtEl>
                                        <p:attrNameLst>
                                          <p:attrName>style.visibility</p:attrName>
                                        </p:attrNameLst>
                                      </p:cBhvr>
                                      <p:to>
                                        <p:strVal val="visible"/>
                                      </p:to>
                                    </p:set>
                                    <p:anim calcmode="lin" valueType="num">
                                      <p:cBhvr additive="base">
                                        <p:cTn id="22" dur="500"/>
                                        <p:tgtEl>
                                          <p:spTgt spid="171">
                                            <p:txEl>
                                              <p:pRg st="2" end="2"/>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3"/>
          <p:cNvSpPr txBox="1">
            <a:spLocks noGrp="1"/>
          </p:cNvSpPr>
          <p:nvPr>
            <p:ph type="title"/>
          </p:nvPr>
        </p:nvSpPr>
        <p:spPr>
          <a:xfrm>
            <a:off x="812800" y="114300"/>
            <a:ext cx="7924800" cy="18288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3600"/>
              <a:buFont typeface="Tahoma"/>
              <a:buNone/>
            </a:pPr>
            <a:r>
              <a:rPr lang="en-US" sz="3600" b="1" i="0" u="none" strike="noStrike" cap="none">
                <a:solidFill>
                  <a:schemeClr val="dk2"/>
                </a:solidFill>
                <a:latin typeface="Tahoma"/>
                <a:ea typeface="Tahoma"/>
                <a:cs typeface="Tahoma"/>
                <a:sym typeface="Tahoma"/>
              </a:rPr>
              <a:t>ENTRY REQUIREMENTS</a:t>
            </a:r>
            <a:br>
              <a:rPr lang="en-US" sz="3600" b="0" i="0" u="none" strike="noStrike" cap="none">
                <a:solidFill>
                  <a:schemeClr val="dk2"/>
                </a:solidFill>
                <a:latin typeface="Tahoma"/>
                <a:ea typeface="Tahoma"/>
                <a:cs typeface="Tahoma"/>
                <a:sym typeface="Tahoma"/>
              </a:rPr>
            </a:br>
            <a:br>
              <a:rPr lang="en-US" sz="2400" b="0" i="0" u="none" strike="noStrike" cap="none">
                <a:solidFill>
                  <a:schemeClr val="dk2"/>
                </a:solidFill>
                <a:latin typeface="Tahoma"/>
                <a:ea typeface="Tahoma"/>
                <a:cs typeface="Tahoma"/>
                <a:sym typeface="Tahoma"/>
              </a:rPr>
            </a:br>
            <a:r>
              <a:rPr lang="en-US" sz="2800" b="1" i="0" u="none" strike="noStrike" cap="none">
                <a:solidFill>
                  <a:schemeClr val="dk2"/>
                </a:solidFill>
                <a:latin typeface="Tahoma"/>
                <a:ea typeface="Tahoma"/>
                <a:cs typeface="Tahoma"/>
                <a:sym typeface="Tahoma"/>
              </a:rPr>
              <a:t>These must be satisfied before “points” are considered.</a:t>
            </a:r>
            <a:endParaRPr/>
          </a:p>
        </p:txBody>
      </p:sp>
      <p:sp>
        <p:nvSpPr>
          <p:cNvPr id="179" name="Google Shape;179;p23"/>
          <p:cNvSpPr txBox="1">
            <a:spLocks noGrp="1"/>
          </p:cNvSpPr>
          <p:nvPr>
            <p:ph type="body" idx="1"/>
          </p:nvPr>
        </p:nvSpPr>
        <p:spPr>
          <a:xfrm>
            <a:off x="1182687" y="2208212"/>
            <a:ext cx="3784600" cy="392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folHlink"/>
              </a:buClr>
              <a:buSzPts val="1440"/>
              <a:buFont typeface="Noto Sans Symbols"/>
              <a:buNone/>
            </a:pPr>
            <a:r>
              <a:rPr lang="en-US" sz="2400" b="1" i="0" u="none" strike="noStrike" cap="none">
                <a:solidFill>
                  <a:schemeClr val="dk1"/>
                </a:solidFill>
                <a:latin typeface="Tahoma"/>
                <a:ea typeface="Tahoma"/>
                <a:cs typeface="Tahoma"/>
                <a:sym typeface="Tahoma"/>
              </a:rPr>
              <a:t>Minimum Entry Requirements</a:t>
            </a:r>
            <a:endParaRPr/>
          </a:p>
          <a:p>
            <a:pPr marL="0" marR="0" lvl="0" indent="0" algn="ctr"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E.g. UCD</a:t>
            </a:r>
            <a:endParaRPr/>
          </a:p>
          <a:p>
            <a:pPr marL="0" marR="0" lvl="0" indent="-9144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 Pass 6 subjects</a:t>
            </a:r>
            <a:endParaRPr/>
          </a:p>
          <a:p>
            <a:pPr marL="0" marR="0" lvl="0" indent="-9144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 At least 2 H5/O6</a:t>
            </a:r>
            <a:endParaRPr/>
          </a:p>
          <a:p>
            <a:pPr marL="0" marR="0" lvl="0" indent="-9144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 Pass in:</a:t>
            </a:r>
            <a:endParaRPr/>
          </a:p>
          <a:p>
            <a:pPr marL="663575" marR="0" lvl="1" indent="-187325" algn="l" rtl="0">
              <a:lnSpc>
                <a:spcPct val="90000"/>
              </a:lnSpc>
              <a:spcBef>
                <a:spcPts val="360"/>
              </a:spcBef>
              <a:spcAft>
                <a:spcPts val="0"/>
              </a:spcAft>
              <a:buClr>
                <a:schemeClr val="dk1"/>
              </a:buClr>
              <a:buSzPts val="990"/>
              <a:buFont typeface="Arial"/>
              <a:buChar char="b"/>
            </a:pPr>
            <a:r>
              <a:rPr lang="en-US" sz="1800"/>
              <a:t> </a:t>
            </a:r>
            <a:r>
              <a:rPr lang="en-US" sz="1800" b="0" i="0" u="none" strike="noStrike" cap="none">
                <a:solidFill>
                  <a:schemeClr val="dk1"/>
                </a:solidFill>
                <a:latin typeface="Tahoma"/>
                <a:ea typeface="Tahoma"/>
                <a:cs typeface="Tahoma"/>
                <a:sym typeface="Tahoma"/>
              </a:rPr>
              <a:t>Irish</a:t>
            </a:r>
            <a:endParaRPr/>
          </a:p>
          <a:p>
            <a:pPr marL="663575" marR="0" lvl="1" indent="-187325" algn="l" rtl="0">
              <a:lnSpc>
                <a:spcPct val="90000"/>
              </a:lnSpc>
              <a:spcBef>
                <a:spcPts val="360"/>
              </a:spcBef>
              <a:spcAft>
                <a:spcPts val="0"/>
              </a:spcAft>
              <a:buClr>
                <a:schemeClr val="dk1"/>
              </a:buClr>
              <a:buSzPts val="990"/>
              <a:buFont typeface="Arial"/>
              <a:buChar char="b"/>
            </a:pPr>
            <a:r>
              <a:rPr lang="en-US" sz="1800" b="0" i="0" u="none" strike="noStrike" cap="none">
                <a:solidFill>
                  <a:schemeClr val="dk1"/>
                </a:solidFill>
                <a:latin typeface="Tahoma"/>
                <a:ea typeface="Tahoma"/>
                <a:cs typeface="Tahoma"/>
                <a:sym typeface="Tahoma"/>
              </a:rPr>
              <a:t> English</a:t>
            </a:r>
            <a:endParaRPr/>
          </a:p>
          <a:p>
            <a:pPr marL="663575" marR="0" lvl="1" indent="-187325" algn="l" rtl="0">
              <a:lnSpc>
                <a:spcPct val="90000"/>
              </a:lnSpc>
              <a:spcBef>
                <a:spcPts val="360"/>
              </a:spcBef>
              <a:spcAft>
                <a:spcPts val="0"/>
              </a:spcAft>
              <a:buClr>
                <a:schemeClr val="dk1"/>
              </a:buClr>
              <a:buSzPts val="990"/>
              <a:buFont typeface="Arial"/>
              <a:buChar char="b"/>
            </a:pPr>
            <a:r>
              <a:rPr lang="en-US" sz="1800" b="0" i="0" u="none" strike="noStrike" cap="none">
                <a:solidFill>
                  <a:schemeClr val="dk1"/>
                </a:solidFill>
                <a:latin typeface="Tahoma"/>
                <a:ea typeface="Tahoma"/>
                <a:cs typeface="Tahoma"/>
                <a:sym typeface="Tahoma"/>
              </a:rPr>
              <a:t> Another Language</a:t>
            </a:r>
            <a:endParaRPr/>
          </a:p>
          <a:p>
            <a:pPr marL="663575" marR="0" lvl="1" indent="-187325" algn="l" rtl="0">
              <a:lnSpc>
                <a:spcPct val="90000"/>
              </a:lnSpc>
              <a:spcBef>
                <a:spcPts val="360"/>
              </a:spcBef>
              <a:spcAft>
                <a:spcPts val="0"/>
              </a:spcAft>
              <a:buClr>
                <a:schemeClr val="dk1"/>
              </a:buClr>
              <a:buSzPts val="990"/>
              <a:buFont typeface="Arial"/>
              <a:buChar char="b"/>
            </a:pPr>
            <a:r>
              <a:rPr lang="en-US" sz="1800" b="0" i="0" u="none" strike="noStrike" cap="none">
                <a:solidFill>
                  <a:schemeClr val="dk1"/>
                </a:solidFill>
                <a:latin typeface="Tahoma"/>
                <a:ea typeface="Tahoma"/>
                <a:cs typeface="Tahoma"/>
                <a:sym typeface="Tahoma"/>
              </a:rPr>
              <a:t> Mathematics*</a:t>
            </a:r>
            <a:endParaRPr/>
          </a:p>
          <a:p>
            <a:pPr marL="0" marR="0" lvl="0" indent="0" algn="l" rtl="0">
              <a:lnSpc>
                <a:spcPct val="90000"/>
              </a:lnSpc>
              <a:spcBef>
                <a:spcPts val="360"/>
              </a:spcBef>
              <a:spcAft>
                <a:spcPts val="0"/>
              </a:spcAft>
              <a:buNone/>
            </a:pPr>
            <a:endParaRPr/>
          </a:p>
        </p:txBody>
      </p:sp>
      <p:sp>
        <p:nvSpPr>
          <p:cNvPr id="180" name="Google Shape;180;p23"/>
          <p:cNvSpPr txBox="1">
            <a:spLocks noGrp="1"/>
          </p:cNvSpPr>
          <p:nvPr>
            <p:ph type="body" idx="1"/>
          </p:nvPr>
        </p:nvSpPr>
        <p:spPr>
          <a:xfrm>
            <a:off x="5170487" y="2208212"/>
            <a:ext cx="3784600" cy="392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folHlink"/>
              </a:buClr>
              <a:buSzPts val="1440"/>
              <a:buFont typeface="Noto Sans Symbols"/>
              <a:buNone/>
            </a:pPr>
            <a:r>
              <a:rPr lang="en-US" sz="2400" b="1" i="0" u="none" strike="noStrike" cap="none">
                <a:solidFill>
                  <a:schemeClr val="dk1"/>
                </a:solidFill>
                <a:latin typeface="Tahoma"/>
                <a:ea typeface="Tahoma"/>
                <a:cs typeface="Tahoma"/>
                <a:sym typeface="Tahoma"/>
              </a:rPr>
              <a:t>Specific Subject Requirements</a:t>
            </a:r>
            <a:endParaRPr sz="2400" b="0" i="0" u="none" strike="noStrike" cap="none">
              <a:solidFill>
                <a:schemeClr val="dk1"/>
              </a:solidFill>
              <a:latin typeface="Tahoma"/>
              <a:ea typeface="Tahoma"/>
              <a:cs typeface="Tahoma"/>
              <a:sym typeface="Tahoma"/>
            </a:endParaRPr>
          </a:p>
          <a:p>
            <a:pPr marL="0" marR="0" lvl="0" indent="0" algn="ctr" rtl="0">
              <a:lnSpc>
                <a:spcPct val="110000"/>
              </a:lnSpc>
              <a:spcBef>
                <a:spcPts val="24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E.g.s</a:t>
            </a:r>
            <a:endParaRPr/>
          </a:p>
          <a:p>
            <a:pPr marL="0" marR="0" lvl="0" indent="0" algn="ctr" rtl="0">
              <a:lnSpc>
                <a:spcPct val="110000"/>
              </a:lnSpc>
              <a:spcBef>
                <a:spcPts val="240"/>
              </a:spcBef>
              <a:spcAft>
                <a:spcPts val="0"/>
              </a:spcAft>
              <a:buClr>
                <a:schemeClr val="folHlink"/>
              </a:buClr>
              <a:buSzPts val="1440"/>
              <a:buFont typeface="Noto Sans Symbols"/>
              <a:buNone/>
            </a:pPr>
            <a:r>
              <a:rPr lang="en-US" sz="2400" b="0" i="0" u="none" strike="noStrike" cap="none">
                <a:solidFill>
                  <a:schemeClr val="hlink"/>
                </a:solidFill>
                <a:latin typeface="Tahoma"/>
                <a:ea typeface="Tahoma"/>
                <a:cs typeface="Tahoma"/>
                <a:sym typeface="Tahoma"/>
              </a:rPr>
              <a:t>Engineering(UCD)</a:t>
            </a:r>
            <a:endParaRPr/>
          </a:p>
          <a:p>
            <a:pPr marL="0" marR="0" lvl="0" indent="-106679" algn="l" rtl="0">
              <a:lnSpc>
                <a:spcPct val="90000"/>
              </a:lnSpc>
              <a:spcBef>
                <a:spcPts val="560"/>
              </a:spcBef>
              <a:spcAft>
                <a:spcPts val="0"/>
              </a:spcAft>
              <a:buClr>
                <a:schemeClr val="folHlink"/>
              </a:buClr>
              <a:buSzPts val="1680"/>
              <a:buFont typeface="Noto Sans Symbols"/>
              <a:buChar char="■"/>
            </a:pPr>
            <a:r>
              <a:rPr lang="en-US" sz="2800" b="0" i="0" u="none" strike="noStrike" cap="none">
                <a:solidFill>
                  <a:schemeClr val="dk1"/>
                </a:solidFill>
                <a:latin typeface="Tahoma"/>
                <a:ea typeface="Tahoma"/>
                <a:cs typeface="Tahoma"/>
                <a:sym typeface="Tahoma"/>
              </a:rPr>
              <a:t> </a:t>
            </a:r>
            <a:r>
              <a:rPr lang="en-US" sz="2400" b="0" i="0" u="none" strike="noStrike" cap="none">
                <a:solidFill>
                  <a:schemeClr val="dk1"/>
                </a:solidFill>
                <a:latin typeface="Tahoma"/>
                <a:ea typeface="Tahoma"/>
                <a:cs typeface="Tahoma"/>
                <a:sym typeface="Tahoma"/>
              </a:rPr>
              <a:t>H4 Maths</a:t>
            </a:r>
            <a:endParaRPr/>
          </a:p>
          <a:p>
            <a:pPr marL="0" marR="0" lvl="0" indent="0" algn="ctr"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hlink"/>
                </a:solidFill>
                <a:latin typeface="Tahoma"/>
                <a:ea typeface="Tahoma"/>
                <a:cs typeface="Tahoma"/>
                <a:sym typeface="Tahoma"/>
              </a:rPr>
              <a:t>Veterinary Medicine(UCD)</a:t>
            </a:r>
            <a:endParaRPr/>
          </a:p>
          <a:p>
            <a:pPr marL="0" marR="0" lvl="0" indent="-9144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 H4 Chemistry</a:t>
            </a:r>
            <a:endParaRPr/>
          </a:p>
          <a:p>
            <a:pPr marL="0" marR="0" lvl="0" indent="0" algn="ctr" rtl="0">
              <a:lnSpc>
                <a:spcPct val="90000"/>
              </a:lnSpc>
              <a:spcBef>
                <a:spcPts val="480"/>
              </a:spcBef>
              <a:spcAft>
                <a:spcPts val="0"/>
              </a:spcAft>
              <a:buClr>
                <a:schemeClr val="folHlink"/>
              </a:buClr>
              <a:buSzPts val="1440"/>
              <a:buFont typeface="Noto Sans Symbols"/>
              <a:buNone/>
            </a:pPr>
            <a:r>
              <a:rPr lang="en-US" sz="2400">
                <a:solidFill>
                  <a:schemeClr val="hlink"/>
                </a:solidFill>
              </a:rPr>
              <a:t>Primary School Teaching</a:t>
            </a:r>
            <a:endParaRPr/>
          </a:p>
          <a:p>
            <a:pPr marL="0" marR="0" lvl="0" indent="-91440" algn="l" rtl="0">
              <a:lnSpc>
                <a:spcPct val="9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 H </a:t>
            </a:r>
            <a:r>
              <a:rPr lang="en-US" sz="2400"/>
              <a:t>4</a:t>
            </a:r>
            <a:r>
              <a:rPr lang="en-US" sz="2400" b="0" i="0" u="none" strike="noStrike" cap="none">
                <a:solidFill>
                  <a:schemeClr val="dk1"/>
                </a:solidFill>
                <a:latin typeface="Tahoma"/>
                <a:ea typeface="Tahoma"/>
                <a:cs typeface="Tahoma"/>
                <a:sym typeface="Tahoma"/>
              </a:rPr>
              <a:t> </a:t>
            </a:r>
            <a:r>
              <a:rPr lang="en-US" sz="2400"/>
              <a:t>Irish</a:t>
            </a:r>
            <a:endParaRPr/>
          </a:p>
        </p:txBody>
      </p:sp>
      <p:sp>
        <p:nvSpPr>
          <p:cNvPr id="181" name="Google Shape;181;p23"/>
          <p:cNvSpPr txBox="1"/>
          <p:nvPr/>
        </p:nvSpPr>
        <p:spPr>
          <a:xfrm>
            <a:off x="812800" y="6489350"/>
            <a:ext cx="8001000" cy="711300"/>
          </a:xfrm>
          <a:prstGeom prst="rect">
            <a:avLst/>
          </a:prstGeom>
          <a:noFill/>
          <a:ln w="9525" cap="flat" cmpd="sng">
            <a:solidFill>
              <a:schemeClr val="hlink"/>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If all Entry Requirements are met → applicant is deemed ‘Qualified’ to apply.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0"/>
                                        </p:tgtEl>
                                        <p:attrNameLst>
                                          <p:attrName>style.visibility</p:attrName>
                                        </p:attrNameLst>
                                      </p:cBhvr>
                                      <p:to>
                                        <p:strVal val="visible"/>
                                      </p:to>
                                    </p:set>
                                    <p:anim calcmode="lin" valueType="num">
                                      <p:cBhvr additive="base">
                                        <p:cTn id="12" dur="500"/>
                                        <p:tgtEl>
                                          <p:spTgt spid="180"/>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81"/>
                                        </p:tgtEl>
                                        <p:attrNameLst>
                                          <p:attrName>style.visibility</p:attrName>
                                        </p:attrNameLst>
                                      </p:cBhvr>
                                      <p:to>
                                        <p:strVal val="visible"/>
                                      </p:to>
                                    </p:set>
                                    <p:anim calcmode="lin" valueType="num">
                                      <p:cBhvr additive="base">
                                        <p:cTn id="17" dur="500"/>
                                        <p:tgtEl>
                                          <p:spTgt spid="1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4"/>
          <p:cNvSpPr txBox="1">
            <a:spLocks noGrp="1"/>
          </p:cNvSpPr>
          <p:nvPr>
            <p:ph type="title"/>
          </p:nvPr>
        </p:nvSpPr>
        <p:spPr>
          <a:xfrm>
            <a:off x="812800" y="228600"/>
            <a:ext cx="7645400" cy="6858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3600"/>
              <a:buFont typeface="Tahoma"/>
              <a:buNone/>
            </a:pPr>
            <a:r>
              <a:rPr lang="en-US" sz="3600" b="1" i="0" u="none" strike="noStrike" cap="none">
                <a:solidFill>
                  <a:schemeClr val="dk2"/>
                </a:solidFill>
                <a:latin typeface="Tahoma"/>
                <a:ea typeface="Tahoma"/>
                <a:cs typeface="Tahoma"/>
                <a:sym typeface="Tahoma"/>
              </a:rPr>
              <a:t>POINTS SYSTEM</a:t>
            </a:r>
            <a:endParaRPr/>
          </a:p>
        </p:txBody>
      </p:sp>
      <p:sp>
        <p:nvSpPr>
          <p:cNvPr id="189" name="Google Shape;189;p24"/>
          <p:cNvSpPr txBox="1">
            <a:spLocks noGrp="1"/>
          </p:cNvSpPr>
          <p:nvPr>
            <p:ph type="body" idx="1"/>
          </p:nvPr>
        </p:nvSpPr>
        <p:spPr>
          <a:xfrm>
            <a:off x="812800" y="914400"/>
            <a:ext cx="8127900" cy="5600700"/>
          </a:xfrm>
          <a:prstGeom prst="rect">
            <a:avLst/>
          </a:prstGeom>
          <a:noFill/>
          <a:ln>
            <a:noFill/>
          </a:ln>
        </p:spPr>
        <p:txBody>
          <a:bodyPr spcFirstLastPara="1" wrap="square" lIns="91425" tIns="45700" rIns="91425" bIns="45700" anchor="t" anchorCtr="0">
            <a:noAutofit/>
          </a:bodyPr>
          <a:lstStyle/>
          <a:p>
            <a:pPr marL="187325" marR="0" lvl="0" indent="-187325" algn="ctr" rtl="0">
              <a:lnSpc>
                <a:spcPct val="80000"/>
              </a:lnSpc>
              <a:spcBef>
                <a:spcPts val="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Generally in the CAO system</a:t>
            </a:r>
            <a:endParaRPr/>
          </a:p>
          <a:p>
            <a:pPr marL="187325" marR="0" lvl="0" indent="-187325" algn="ctr" rtl="0">
              <a:lnSpc>
                <a:spcPct val="8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No. of qualified applicants </a:t>
            </a:r>
            <a:r>
              <a:rPr lang="en-US" sz="2400" b="1" i="0" u="none" strike="noStrike" cap="none">
                <a:solidFill>
                  <a:schemeClr val="dk1"/>
                </a:solidFill>
                <a:latin typeface="Tahoma"/>
                <a:ea typeface="Tahoma"/>
                <a:cs typeface="Tahoma"/>
                <a:sym typeface="Tahoma"/>
              </a:rPr>
              <a:t>&gt;</a:t>
            </a:r>
            <a:r>
              <a:rPr lang="en-US" sz="2400" b="0" i="0" u="none" strike="noStrike" cap="none">
                <a:solidFill>
                  <a:schemeClr val="dk1"/>
                </a:solidFill>
                <a:latin typeface="Tahoma"/>
                <a:ea typeface="Tahoma"/>
                <a:cs typeface="Tahoma"/>
                <a:sym typeface="Tahoma"/>
              </a:rPr>
              <a:t> No. of course places </a:t>
            </a:r>
            <a:endParaRPr/>
          </a:p>
          <a:p>
            <a:pPr marL="187325" marR="0" lvl="0" indent="-187325" algn="ctr" rtl="0">
              <a:lnSpc>
                <a:spcPct val="8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	--&gt;  selection system is needed.</a:t>
            </a:r>
            <a:endParaRPr/>
          </a:p>
          <a:p>
            <a:pPr marL="187325" marR="0" lvl="0" indent="-187325" algn="ctr" rtl="0">
              <a:lnSpc>
                <a:spcPct val="80000"/>
              </a:lnSpc>
              <a:spcBef>
                <a:spcPts val="560"/>
              </a:spcBef>
              <a:spcAft>
                <a:spcPts val="0"/>
              </a:spcAft>
              <a:buClr>
                <a:schemeClr val="folHlink"/>
              </a:buClr>
              <a:buSzPts val="1680"/>
              <a:buFont typeface="Noto Sans Symbols"/>
              <a:buNone/>
            </a:pPr>
            <a:r>
              <a:rPr lang="en-US" sz="2800" b="0" i="0" u="none" strike="noStrike" cap="none">
                <a:solidFill>
                  <a:schemeClr val="dk1"/>
                </a:solidFill>
                <a:latin typeface="Tahoma"/>
                <a:ea typeface="Tahoma"/>
                <a:cs typeface="Tahoma"/>
                <a:sym typeface="Tahoma"/>
              </a:rPr>
              <a:t>Selection system used in Irish 3</a:t>
            </a:r>
            <a:r>
              <a:rPr lang="en-US" sz="2800" b="0" i="0" u="none" strike="noStrike" cap="none" baseline="30000">
                <a:solidFill>
                  <a:schemeClr val="dk1"/>
                </a:solidFill>
                <a:latin typeface="Tahoma"/>
                <a:ea typeface="Tahoma"/>
                <a:cs typeface="Tahoma"/>
                <a:sym typeface="Tahoma"/>
              </a:rPr>
              <a:t>rd</a:t>
            </a:r>
            <a:r>
              <a:rPr lang="en-US" sz="2800" b="0" i="0" u="none" strike="noStrike" cap="none">
                <a:solidFill>
                  <a:schemeClr val="dk1"/>
                </a:solidFill>
                <a:latin typeface="Tahoma"/>
                <a:ea typeface="Tahoma"/>
                <a:cs typeface="Tahoma"/>
                <a:sym typeface="Tahoma"/>
              </a:rPr>
              <a:t> Level Colleges is </a:t>
            </a:r>
            <a:endParaRPr/>
          </a:p>
          <a:p>
            <a:pPr marL="187325" marR="0" lvl="0" indent="-187325" algn="ctr" rtl="0">
              <a:lnSpc>
                <a:spcPct val="80000"/>
              </a:lnSpc>
              <a:spcBef>
                <a:spcPts val="640"/>
              </a:spcBef>
              <a:spcAft>
                <a:spcPts val="0"/>
              </a:spcAft>
              <a:buClr>
                <a:schemeClr val="folHlink"/>
              </a:buClr>
              <a:buSzPts val="1920"/>
              <a:buFont typeface="Noto Sans Symbols"/>
              <a:buNone/>
            </a:pPr>
            <a:r>
              <a:rPr lang="en-US" sz="3200" b="1" i="0" u="sng" strike="noStrike" cap="none">
                <a:solidFill>
                  <a:schemeClr val="accent2"/>
                </a:solidFill>
                <a:latin typeface="Tahoma"/>
                <a:ea typeface="Tahoma"/>
                <a:cs typeface="Tahoma"/>
                <a:sym typeface="Tahoma"/>
              </a:rPr>
              <a:t>POINTS SYSTEM</a:t>
            </a:r>
            <a:endParaRPr/>
          </a:p>
          <a:p>
            <a:pPr marL="187325" marR="0" lvl="0" indent="-187325"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Points are calculated from </a:t>
            </a:r>
            <a:r>
              <a:rPr lang="en-US" sz="2400" b="1" i="0" u="none" strike="noStrike" cap="none">
                <a:solidFill>
                  <a:schemeClr val="dk1"/>
                </a:solidFill>
                <a:latin typeface="Tahoma"/>
                <a:ea typeface="Tahoma"/>
                <a:cs typeface="Tahoma"/>
                <a:sym typeface="Tahoma"/>
              </a:rPr>
              <a:t>ONE</a:t>
            </a:r>
            <a:r>
              <a:rPr lang="en-US" sz="2400" b="0" i="0" u="none" strike="noStrike" cap="none">
                <a:solidFill>
                  <a:schemeClr val="dk1"/>
                </a:solidFill>
                <a:latin typeface="Tahoma"/>
                <a:ea typeface="Tahoma"/>
                <a:cs typeface="Tahoma"/>
                <a:sym typeface="Tahoma"/>
              </a:rPr>
              <a:t> sitting of the Leaving Certificate only.</a:t>
            </a:r>
            <a:endParaRPr/>
          </a:p>
          <a:p>
            <a:pPr marL="187325" marR="0" lvl="0" indent="-187325"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Points total is calculated from </a:t>
            </a:r>
            <a:r>
              <a:rPr lang="en-US" sz="2400" b="1" i="0" u="none" strike="noStrike" cap="none">
                <a:solidFill>
                  <a:schemeClr val="dk1"/>
                </a:solidFill>
                <a:latin typeface="Tahoma"/>
                <a:ea typeface="Tahoma"/>
                <a:cs typeface="Tahoma"/>
                <a:sym typeface="Tahoma"/>
              </a:rPr>
              <a:t>SIX</a:t>
            </a:r>
            <a:r>
              <a:rPr lang="en-US" sz="2400" b="0" i="0" u="none" strike="noStrike" cap="none">
                <a:solidFill>
                  <a:schemeClr val="dk1"/>
                </a:solidFill>
                <a:latin typeface="Tahoma"/>
                <a:ea typeface="Tahoma"/>
                <a:cs typeface="Tahoma"/>
                <a:sym typeface="Tahoma"/>
              </a:rPr>
              <a:t> best subjects</a:t>
            </a:r>
            <a:endParaRPr/>
          </a:p>
          <a:p>
            <a:pPr marL="187325" marR="0" lvl="0" indent="-187325"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25 bonus points awarded for H6 or above in Maths</a:t>
            </a:r>
            <a:endParaRPr/>
          </a:p>
          <a:p>
            <a:pPr marL="187325" marR="0" lvl="0" indent="-187325"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Entry Requirements can be satisfied over more than one sitting of the Leaving Certificate</a:t>
            </a:r>
            <a:endParaRPr/>
          </a:p>
          <a:p>
            <a:pPr marL="187325" marR="0" lvl="0" indent="-187325"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H7  (30-39 %) is now awarded 37 points</a:t>
            </a:r>
            <a:r>
              <a:rPr lang="en-US" sz="2400"/>
              <a:t> ( In Maths must get 40% to be awarded bonus points)</a:t>
            </a:r>
            <a:r>
              <a:rPr lang="en-US" sz="2400" b="0" i="0" u="none" strike="noStrike" cap="none">
                <a:solidFill>
                  <a:schemeClr val="dk1"/>
                </a:solidFill>
                <a:latin typeface="Tahoma"/>
                <a:ea typeface="Tahoma"/>
                <a:cs typeface="Tahoma"/>
                <a:sym typeface="Tahoma"/>
              </a:rPr>
              <a:t> . </a:t>
            </a:r>
            <a:endParaRPr/>
          </a:p>
          <a:p>
            <a:pPr marL="342900" marR="0" lvl="0" indent="-251459" algn="l" rtl="0">
              <a:spcBef>
                <a:spcPts val="480"/>
              </a:spcBef>
              <a:spcAft>
                <a:spcPts val="0"/>
              </a:spcAft>
              <a:buClr>
                <a:schemeClr val="folHlink"/>
              </a:buClr>
              <a:buSzPts val="1440"/>
              <a:buFont typeface="Noto Sans Symbols"/>
              <a:buNone/>
            </a:pPr>
            <a:endParaRPr sz="2400" b="0" i="0" u="none" strike="noStrike" cap="none">
              <a:solidFill>
                <a:schemeClr val="dk1"/>
              </a:solidFill>
              <a:latin typeface="Tahoma"/>
              <a:ea typeface="Tahoma"/>
              <a:cs typeface="Tahoma"/>
              <a:sym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9">
                                            <p:txEl>
                                              <p:pRg st="0" end="0"/>
                                            </p:txEl>
                                          </p:spTgt>
                                        </p:tgtEl>
                                        <p:attrNameLst>
                                          <p:attrName>style.visibility</p:attrName>
                                        </p:attrNameLst>
                                      </p:cBhvr>
                                      <p:to>
                                        <p:strVal val="visible"/>
                                      </p:to>
                                    </p:set>
                                    <p:anim calcmode="lin" valueType="num">
                                      <p:cBhvr additive="base">
                                        <p:cTn id="7" dur="500"/>
                                        <p:tgtEl>
                                          <p:spTgt spid="189">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9">
                                            <p:txEl>
                                              <p:pRg st="1" end="1"/>
                                            </p:txEl>
                                          </p:spTgt>
                                        </p:tgtEl>
                                        <p:attrNameLst>
                                          <p:attrName>style.visibility</p:attrName>
                                        </p:attrNameLst>
                                      </p:cBhvr>
                                      <p:to>
                                        <p:strVal val="visible"/>
                                      </p:to>
                                    </p:set>
                                    <p:anim calcmode="lin" valueType="num">
                                      <p:cBhvr additive="base">
                                        <p:cTn id="12" dur="500"/>
                                        <p:tgtEl>
                                          <p:spTgt spid="189">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89">
                                            <p:txEl>
                                              <p:pRg st="2" end="2"/>
                                            </p:txEl>
                                          </p:spTgt>
                                        </p:tgtEl>
                                        <p:attrNameLst>
                                          <p:attrName>style.visibility</p:attrName>
                                        </p:attrNameLst>
                                      </p:cBhvr>
                                      <p:to>
                                        <p:strVal val="visible"/>
                                      </p:to>
                                    </p:set>
                                    <p:anim calcmode="lin" valueType="num">
                                      <p:cBhvr additive="base">
                                        <p:cTn id="17" dur="500"/>
                                        <p:tgtEl>
                                          <p:spTgt spid="189">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89">
                                            <p:txEl>
                                              <p:pRg st="3" end="3"/>
                                            </p:txEl>
                                          </p:spTgt>
                                        </p:tgtEl>
                                        <p:attrNameLst>
                                          <p:attrName>style.visibility</p:attrName>
                                        </p:attrNameLst>
                                      </p:cBhvr>
                                      <p:to>
                                        <p:strVal val="visible"/>
                                      </p:to>
                                    </p:set>
                                    <p:anim calcmode="lin" valueType="num">
                                      <p:cBhvr additive="base">
                                        <p:cTn id="22" dur="500"/>
                                        <p:tgtEl>
                                          <p:spTgt spid="189">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89">
                                            <p:txEl>
                                              <p:pRg st="4" end="4"/>
                                            </p:txEl>
                                          </p:spTgt>
                                        </p:tgtEl>
                                        <p:attrNameLst>
                                          <p:attrName>style.visibility</p:attrName>
                                        </p:attrNameLst>
                                      </p:cBhvr>
                                      <p:to>
                                        <p:strVal val="visible"/>
                                      </p:to>
                                    </p:set>
                                    <p:anim calcmode="lin" valueType="num">
                                      <p:cBhvr additive="base">
                                        <p:cTn id="27" dur="500"/>
                                        <p:tgtEl>
                                          <p:spTgt spid="189">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89">
                                            <p:txEl>
                                              <p:pRg st="5" end="5"/>
                                            </p:txEl>
                                          </p:spTgt>
                                        </p:tgtEl>
                                        <p:attrNameLst>
                                          <p:attrName>style.visibility</p:attrName>
                                        </p:attrNameLst>
                                      </p:cBhvr>
                                      <p:to>
                                        <p:strVal val="visible"/>
                                      </p:to>
                                    </p:set>
                                    <p:anim calcmode="lin" valueType="num">
                                      <p:cBhvr additive="base">
                                        <p:cTn id="32" dur="500"/>
                                        <p:tgtEl>
                                          <p:spTgt spid="189">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89">
                                            <p:txEl>
                                              <p:pRg st="6" end="6"/>
                                            </p:txEl>
                                          </p:spTgt>
                                        </p:tgtEl>
                                        <p:attrNameLst>
                                          <p:attrName>style.visibility</p:attrName>
                                        </p:attrNameLst>
                                      </p:cBhvr>
                                      <p:to>
                                        <p:strVal val="visible"/>
                                      </p:to>
                                    </p:set>
                                    <p:anim calcmode="lin" valueType="num">
                                      <p:cBhvr additive="base">
                                        <p:cTn id="37" dur="500"/>
                                        <p:tgtEl>
                                          <p:spTgt spid="189">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89">
                                            <p:txEl>
                                              <p:pRg st="7" end="7"/>
                                            </p:txEl>
                                          </p:spTgt>
                                        </p:tgtEl>
                                        <p:attrNameLst>
                                          <p:attrName>style.visibility</p:attrName>
                                        </p:attrNameLst>
                                      </p:cBhvr>
                                      <p:to>
                                        <p:strVal val="visible"/>
                                      </p:to>
                                    </p:set>
                                    <p:anim calcmode="lin" valueType="num">
                                      <p:cBhvr additive="base">
                                        <p:cTn id="42" dur="500"/>
                                        <p:tgtEl>
                                          <p:spTgt spid="189">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89">
                                            <p:txEl>
                                              <p:pRg st="8" end="8"/>
                                            </p:txEl>
                                          </p:spTgt>
                                        </p:tgtEl>
                                        <p:attrNameLst>
                                          <p:attrName>style.visibility</p:attrName>
                                        </p:attrNameLst>
                                      </p:cBhvr>
                                      <p:to>
                                        <p:strVal val="visible"/>
                                      </p:to>
                                    </p:set>
                                    <p:anim calcmode="lin" valueType="num">
                                      <p:cBhvr additive="base">
                                        <p:cTn id="47" dur="500"/>
                                        <p:tgtEl>
                                          <p:spTgt spid="189">
                                            <p:txEl>
                                              <p:pRg st="8" end="8"/>
                                            </p:txEl>
                                          </p:spTgt>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89">
                                            <p:txEl>
                                              <p:pRg st="9" end="9"/>
                                            </p:txEl>
                                          </p:spTgt>
                                        </p:tgtEl>
                                        <p:attrNameLst>
                                          <p:attrName>style.visibility</p:attrName>
                                        </p:attrNameLst>
                                      </p:cBhvr>
                                      <p:to>
                                        <p:strVal val="visible"/>
                                      </p:to>
                                    </p:set>
                                    <p:anim calcmode="lin" valueType="num">
                                      <p:cBhvr additive="base">
                                        <p:cTn id="52" dur="500"/>
                                        <p:tgtEl>
                                          <p:spTgt spid="189">
                                            <p:txEl>
                                              <p:pRg st="9" end="9"/>
                                            </p:txEl>
                                          </p:spTgt>
                                        </p:tgtEl>
                                        <p:attrNameLst>
                                          <p:attrName>ppt_x</p:attrName>
                                        </p:attrNameLst>
                                      </p:cBhvr>
                                      <p:tavLst>
                                        <p:tav tm="0">
                                          <p:val>
                                            <p:strVal val="#ppt_x-1"/>
                                          </p:val>
                                        </p:tav>
                                        <p:tav tm="100000">
                                          <p:val>
                                            <p:strVal val="#ppt_x"/>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89">
                                            <p:txEl>
                                              <p:pRg st="10" end="10"/>
                                            </p:txEl>
                                          </p:spTgt>
                                        </p:tgtEl>
                                        <p:attrNameLst>
                                          <p:attrName>style.visibility</p:attrName>
                                        </p:attrNameLst>
                                      </p:cBhvr>
                                      <p:to>
                                        <p:strVal val="visible"/>
                                      </p:to>
                                    </p:set>
                                    <p:anim calcmode="lin" valueType="num">
                                      <p:cBhvr additive="base">
                                        <p:cTn id="57" dur="500"/>
                                        <p:tgtEl>
                                          <p:spTgt spid="189">
                                            <p:txEl>
                                              <p:pRg st="10" end="1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5"/>
          <p:cNvSpPr txBox="1">
            <a:spLocks noGrp="1"/>
          </p:cNvSpPr>
          <p:nvPr>
            <p:ph type="title"/>
          </p:nvPr>
        </p:nvSpPr>
        <p:spPr>
          <a:xfrm>
            <a:off x="1173162" y="171450"/>
            <a:ext cx="7772400" cy="8001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Tahoma"/>
              <a:buNone/>
            </a:pPr>
            <a:r>
              <a:rPr lang="en-US" sz="4000" b="1" i="0" u="none" strike="noStrike" cap="none">
                <a:solidFill>
                  <a:schemeClr val="dk2"/>
                </a:solidFill>
                <a:latin typeface="Tahoma"/>
                <a:ea typeface="Tahoma"/>
                <a:cs typeface="Tahoma"/>
                <a:sym typeface="Tahoma"/>
              </a:rPr>
              <a:t>POINTS ALLOCATION</a:t>
            </a:r>
            <a:endParaRPr/>
          </a:p>
        </p:txBody>
      </p:sp>
      <p:sp>
        <p:nvSpPr>
          <p:cNvPr id="197" name="Google Shape;197;p25"/>
          <p:cNvSpPr txBox="1">
            <a:spLocks noGrp="1"/>
          </p:cNvSpPr>
          <p:nvPr>
            <p:ph type="body" idx="1"/>
          </p:nvPr>
        </p:nvSpPr>
        <p:spPr>
          <a:xfrm>
            <a:off x="1447800" y="914400"/>
            <a:ext cx="7442200" cy="5715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1440"/>
              <a:buFont typeface="Noto Sans Symbols"/>
              <a:buNone/>
            </a:pPr>
            <a:r>
              <a:rPr lang="en-US" sz="2400" b="1" i="0" u="sng" strike="noStrike" cap="none">
                <a:solidFill>
                  <a:schemeClr val="folHlink"/>
                </a:solidFill>
                <a:latin typeface="Tahoma"/>
                <a:ea typeface="Tahoma"/>
                <a:cs typeface="Tahoma"/>
                <a:sym typeface="Tahoma"/>
              </a:rPr>
              <a:t>Grade</a:t>
            </a:r>
            <a:r>
              <a:rPr lang="en-US" sz="2400" b="1" i="0" u="none" strike="noStrike" cap="none">
                <a:solidFill>
                  <a:schemeClr val="folHlink"/>
                </a:solidFill>
                <a:latin typeface="Tahoma"/>
                <a:ea typeface="Tahoma"/>
                <a:cs typeface="Tahoma"/>
                <a:sym typeface="Tahoma"/>
              </a:rPr>
              <a:t>	</a:t>
            </a:r>
            <a:r>
              <a:rPr lang="en-US" sz="2400" b="1" i="0" u="sng" strike="noStrike" cap="none">
                <a:solidFill>
                  <a:schemeClr val="folHlink"/>
                </a:solidFill>
                <a:latin typeface="Tahoma"/>
                <a:ea typeface="Tahoma"/>
                <a:cs typeface="Tahoma"/>
                <a:sym typeface="Tahoma"/>
              </a:rPr>
              <a:t>Honours</a:t>
            </a:r>
            <a:r>
              <a:rPr lang="en-US" sz="2400" b="1" i="0" u="none" strike="noStrike" cap="none">
                <a:solidFill>
                  <a:schemeClr val="folHlink"/>
                </a:solidFill>
                <a:latin typeface="Tahoma"/>
                <a:ea typeface="Tahoma"/>
                <a:cs typeface="Tahoma"/>
                <a:sym typeface="Tahoma"/>
              </a:rPr>
              <a:t>	</a:t>
            </a:r>
            <a:r>
              <a:rPr lang="en-US" sz="2400" b="1" i="0" u="sng" strike="noStrike" cap="none">
                <a:solidFill>
                  <a:schemeClr val="folHlink"/>
                </a:solidFill>
                <a:latin typeface="Tahoma"/>
                <a:ea typeface="Tahoma"/>
                <a:cs typeface="Tahoma"/>
                <a:sym typeface="Tahoma"/>
              </a:rPr>
              <a:t>Ordinary</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H1/O1		100			56</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H2/02		  88			46</a:t>
            </a:r>
            <a:endParaRPr/>
          </a:p>
          <a:p>
            <a:pPr marL="342900" marR="0" lvl="0" indent="-342900" algn="l" rtl="0">
              <a:lnSpc>
                <a:spcPct val="90000"/>
              </a:lnSpc>
              <a:spcBef>
                <a:spcPts val="200"/>
              </a:spcBef>
              <a:spcAft>
                <a:spcPts val="0"/>
              </a:spcAft>
              <a:buClr>
                <a:schemeClr val="folHlink"/>
              </a:buClr>
              <a:buSzPts val="600"/>
              <a:buFont typeface="Noto Sans Symbols"/>
              <a:buNone/>
            </a:pPr>
            <a:endParaRPr sz="1000" b="0" i="0" u="none" strike="noStrike" cap="none">
              <a:solidFill>
                <a:schemeClr val="dk1"/>
              </a:solidFill>
              <a:latin typeface="Tahoma"/>
              <a:ea typeface="Tahoma"/>
              <a:cs typeface="Tahoma"/>
              <a:sym typeface="Tahoma"/>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H3/03		</a:t>
            </a:r>
            <a:r>
              <a:rPr lang="en-US" sz="2400"/>
              <a:t>  </a:t>
            </a:r>
            <a:r>
              <a:rPr lang="en-US" sz="2400" b="0" i="0" u="none" strike="noStrike" cap="none">
                <a:solidFill>
                  <a:schemeClr val="dk1"/>
                </a:solidFill>
                <a:latin typeface="Tahoma"/>
                <a:ea typeface="Tahoma"/>
                <a:cs typeface="Tahoma"/>
                <a:sym typeface="Tahoma"/>
              </a:rPr>
              <a:t>77			37</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H4/O4		  66		     28</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H5/O5		  56		     20</a:t>
            </a:r>
            <a:endParaRPr/>
          </a:p>
          <a:p>
            <a:pPr marL="342900" marR="0" lvl="0" indent="-342900" algn="l" rtl="0">
              <a:lnSpc>
                <a:spcPct val="90000"/>
              </a:lnSpc>
              <a:spcBef>
                <a:spcPts val="200"/>
              </a:spcBef>
              <a:spcAft>
                <a:spcPts val="0"/>
              </a:spcAft>
              <a:buClr>
                <a:schemeClr val="folHlink"/>
              </a:buClr>
              <a:buSzPts val="600"/>
              <a:buFont typeface="Noto Sans Symbols"/>
              <a:buNone/>
            </a:pPr>
            <a:endParaRPr sz="1000" b="0" i="0" u="none" strike="noStrike" cap="none">
              <a:solidFill>
                <a:schemeClr val="dk1"/>
              </a:solidFill>
              <a:latin typeface="Tahoma"/>
              <a:ea typeface="Tahoma"/>
              <a:cs typeface="Tahoma"/>
              <a:sym typeface="Tahoma"/>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H6/O6		  46		     12</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H7/07		  37	         	 0</a:t>
            </a:r>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H8/O8		</a:t>
            </a:r>
            <a:r>
              <a:rPr lang="en-US" sz="2400"/>
              <a:t>    </a:t>
            </a:r>
            <a:r>
              <a:rPr lang="en-US" sz="2400" b="0" i="0" u="none" strike="noStrike" cap="none">
                <a:solidFill>
                  <a:schemeClr val="dk1"/>
                </a:solidFill>
                <a:latin typeface="Tahoma"/>
                <a:ea typeface="Tahoma"/>
                <a:cs typeface="Tahoma"/>
                <a:sym typeface="Tahoma"/>
              </a:rPr>
              <a:t>0		      0</a:t>
            </a:r>
            <a:endParaRPr/>
          </a:p>
          <a:p>
            <a:pPr marL="342900" marR="0" lvl="0" indent="-342900" algn="l" rtl="0">
              <a:lnSpc>
                <a:spcPct val="90000"/>
              </a:lnSpc>
              <a:spcBef>
                <a:spcPts val="480"/>
              </a:spcBef>
              <a:spcAft>
                <a:spcPts val="0"/>
              </a:spcAft>
              <a:buClr>
                <a:schemeClr val="folHlink"/>
              </a:buClr>
              <a:buSzPts val="1440"/>
              <a:buFont typeface="Noto Sans Symbols"/>
              <a:buNone/>
            </a:pPr>
            <a:endParaRPr sz="2400" b="0" i="0" u="none" strike="noStrike" cap="none">
              <a:solidFill>
                <a:schemeClr val="dk1"/>
              </a:solidFill>
              <a:latin typeface="Tahoma"/>
              <a:ea typeface="Tahoma"/>
              <a:cs typeface="Tahoma"/>
              <a:sym typeface="Tahoma"/>
            </a:endParaRPr>
          </a:p>
          <a:p>
            <a:pPr marL="342900" marR="0" lvl="0" indent="-342900" algn="l" rtl="0">
              <a:lnSpc>
                <a:spcPct val="9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additive="base">
                                        <p:cTn id="7" dur="500"/>
                                        <p:tgtEl>
                                          <p:spTgt spid="19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6"/>
          <p:cNvSpPr txBox="1">
            <a:spLocks noGrp="1"/>
          </p:cNvSpPr>
          <p:nvPr>
            <p:ph type="title"/>
          </p:nvPr>
        </p:nvSpPr>
        <p:spPr>
          <a:xfrm>
            <a:off x="1150937" y="228600"/>
            <a:ext cx="7794625" cy="6858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Making an application</a:t>
            </a:r>
            <a:endParaRPr/>
          </a:p>
        </p:txBody>
      </p:sp>
      <p:sp>
        <p:nvSpPr>
          <p:cNvPr id="205" name="Google Shape;205;p26"/>
          <p:cNvSpPr txBox="1">
            <a:spLocks noGrp="1"/>
          </p:cNvSpPr>
          <p:nvPr>
            <p:ph type="body" idx="1"/>
          </p:nvPr>
        </p:nvSpPr>
        <p:spPr>
          <a:xfrm>
            <a:off x="1143000" y="1066800"/>
            <a:ext cx="7812087" cy="5562600"/>
          </a:xfrm>
          <a:prstGeom prst="rect">
            <a:avLst/>
          </a:prstGeom>
          <a:noFill/>
          <a:ln w="9525" cap="flat" cmpd="sng">
            <a:solidFill>
              <a:schemeClr val="lt1"/>
            </a:solidFill>
            <a:prstDash val="solid"/>
            <a:miter lim="524288"/>
            <a:headEnd type="none" w="sm" len="sm"/>
            <a:tailEnd type="none" w="sm" len="sm"/>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Applications can be made online </a:t>
            </a:r>
            <a:endParaRPr/>
          </a:p>
          <a:p>
            <a:pPr marL="342900" marR="0" lvl="0" indent="-342900"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Always keep proof of sending application: online – print courses screen </a:t>
            </a:r>
            <a:endParaRPr/>
          </a:p>
          <a:p>
            <a:pPr marL="342900" marR="0" lvl="0" indent="-342900"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Now 2 steps: (a) Create Application Account, (b) Log in and enter details. </a:t>
            </a:r>
            <a:endParaRPr/>
          </a:p>
          <a:p>
            <a:pPr marL="342900" marR="0" lvl="0" indent="-342900" algn="l" rtl="0">
              <a:lnSpc>
                <a:spcPct val="80000"/>
              </a:lnSpc>
              <a:spcBef>
                <a:spcPts val="480"/>
              </a:spcBef>
              <a:spcAft>
                <a:spcPts val="0"/>
              </a:spcAft>
              <a:buClr>
                <a:schemeClr val="folHlink"/>
              </a:buClr>
              <a:buSzPts val="1440"/>
              <a:buFont typeface="Noto Sans Symbols"/>
              <a:buChar char="■"/>
            </a:pPr>
            <a:r>
              <a:rPr lang="en-US" sz="2400" b="0" i="0" u="sng" strike="noStrike" cap="none">
                <a:solidFill>
                  <a:schemeClr val="hlink"/>
                </a:solidFill>
                <a:latin typeface="Tahoma"/>
                <a:ea typeface="Tahoma"/>
                <a:cs typeface="Tahoma"/>
                <a:sym typeface="Tahoma"/>
                <a:hlinkClick r:id="rId3"/>
              </a:rPr>
              <a:t>www.cao.ie</a:t>
            </a:r>
            <a:r>
              <a:rPr lang="en-US" sz="2400" b="0" i="0" u="none" strike="noStrike" cap="none">
                <a:solidFill>
                  <a:schemeClr val="hlink"/>
                </a:solidFill>
                <a:latin typeface="Tahoma"/>
                <a:ea typeface="Tahoma"/>
                <a:cs typeface="Tahoma"/>
                <a:sym typeface="Tahoma"/>
              </a:rPr>
              <a:t> → Apply &amp; My Application</a:t>
            </a:r>
            <a:endParaRPr/>
          </a:p>
          <a:p>
            <a:pPr marL="342900" marR="0" lvl="0" indent="-342900" algn="ctr" rtl="0">
              <a:lnSpc>
                <a:spcPct val="80000"/>
              </a:lnSpc>
              <a:spcBef>
                <a:spcPts val="480"/>
              </a:spcBef>
              <a:spcAft>
                <a:spcPts val="0"/>
              </a:spcAft>
              <a:buClr>
                <a:schemeClr val="folHlink"/>
              </a:buClr>
              <a:buSzPts val="1440"/>
              <a:buFont typeface="Noto Sans Symbols"/>
              <a:buNone/>
            </a:pPr>
            <a:endParaRPr sz="2400" b="1" i="0" u="none" strike="noStrike" cap="none">
              <a:solidFill>
                <a:schemeClr val="hlink"/>
              </a:solidFill>
              <a:latin typeface="Tahoma"/>
              <a:ea typeface="Tahoma"/>
              <a:cs typeface="Tahoma"/>
              <a:sym typeface="Tahoma"/>
            </a:endParaRPr>
          </a:p>
          <a:p>
            <a:pPr marL="342900" marR="0" lvl="0" indent="-342900" algn="ctr" rtl="0">
              <a:lnSpc>
                <a:spcPct val="80000"/>
              </a:lnSpc>
              <a:spcBef>
                <a:spcPts val="480"/>
              </a:spcBef>
              <a:spcAft>
                <a:spcPts val="0"/>
              </a:spcAft>
              <a:buClr>
                <a:schemeClr val="folHlink"/>
              </a:buClr>
              <a:buSzPts val="1440"/>
              <a:buFont typeface="Noto Sans Symbols"/>
              <a:buNone/>
            </a:pPr>
            <a:r>
              <a:rPr lang="en-US" sz="2400" b="1" i="0" u="none" strike="noStrike" cap="none">
                <a:solidFill>
                  <a:srgbClr val="FF6600"/>
                </a:solidFill>
                <a:latin typeface="Tahoma"/>
                <a:ea typeface="Tahoma"/>
                <a:cs typeface="Tahoma"/>
                <a:sym typeface="Tahoma"/>
              </a:rPr>
              <a:t>**VERY IMPORTANT**</a:t>
            </a:r>
            <a:endParaRPr/>
          </a:p>
          <a:p>
            <a:pPr marL="342900" marR="0" lvl="0" indent="-342900" algn="ctr" rtl="0">
              <a:lnSpc>
                <a:spcPct val="80000"/>
              </a:lnSpc>
              <a:spcBef>
                <a:spcPts val="480"/>
              </a:spcBef>
              <a:spcAft>
                <a:spcPts val="0"/>
              </a:spcAft>
              <a:buClr>
                <a:schemeClr val="folHlink"/>
              </a:buClr>
              <a:buSzPts val="1440"/>
              <a:buFont typeface="Noto Sans Symbols"/>
              <a:buNone/>
            </a:pPr>
            <a:r>
              <a:rPr lang="en-US" sz="2400" b="0" i="0" u="none" strike="noStrike" cap="none">
                <a:solidFill>
                  <a:schemeClr val="dk1"/>
                </a:solidFill>
                <a:latin typeface="Tahoma"/>
                <a:ea typeface="Tahoma"/>
                <a:cs typeface="Tahoma"/>
                <a:sym typeface="Tahoma"/>
              </a:rPr>
              <a:t>Students must fill out both course lists in:</a:t>
            </a:r>
            <a:endParaRPr/>
          </a:p>
          <a:p>
            <a:pPr marL="342900" marR="0" lvl="0" indent="-342900" algn="ctr" rtl="0">
              <a:lnSpc>
                <a:spcPct val="80000"/>
              </a:lnSpc>
              <a:spcBef>
                <a:spcPts val="560"/>
              </a:spcBef>
              <a:spcAft>
                <a:spcPts val="0"/>
              </a:spcAft>
              <a:buClr>
                <a:schemeClr val="folHlink"/>
              </a:buClr>
              <a:buSzPts val="1680"/>
              <a:buFont typeface="Noto Sans Symbols"/>
              <a:buNone/>
            </a:pPr>
            <a:r>
              <a:rPr lang="en-US" sz="2800" b="1" i="0" u="none" strike="noStrike" cap="none">
                <a:solidFill>
                  <a:srgbClr val="0000FF"/>
                </a:solidFill>
                <a:latin typeface="Tahoma"/>
                <a:ea typeface="Tahoma"/>
                <a:cs typeface="Tahoma"/>
                <a:sym typeface="Tahoma"/>
              </a:rPr>
              <a:t>Genuine Order of Preference</a:t>
            </a:r>
            <a:endParaRPr/>
          </a:p>
          <a:p>
            <a:pPr marL="342900" marR="0" lvl="0" indent="-342900" algn="l" rtl="0">
              <a:lnSpc>
                <a:spcPct val="80000"/>
              </a:lnSpc>
              <a:spcBef>
                <a:spcPts val="48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They shouldn’t put down courses on the basis of predictions of next years cut off points or their own points scores.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 calcmode="lin" valueType="num">
                                      <p:cBhvr additive="base">
                                        <p:cTn id="7" dur="500"/>
                                        <p:tgtEl>
                                          <p:spTgt spid="20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05">
                                            <p:txEl>
                                              <p:pRg st="1" end="1"/>
                                            </p:txEl>
                                          </p:spTgt>
                                        </p:tgtEl>
                                        <p:attrNameLst>
                                          <p:attrName>style.visibility</p:attrName>
                                        </p:attrNameLst>
                                      </p:cBhvr>
                                      <p:to>
                                        <p:strVal val="visible"/>
                                      </p:to>
                                    </p:set>
                                    <p:anim calcmode="lin" valueType="num">
                                      <p:cBhvr additive="base">
                                        <p:cTn id="12" dur="500"/>
                                        <p:tgtEl>
                                          <p:spTgt spid="205">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 calcmode="lin" valueType="num">
                                      <p:cBhvr additive="base">
                                        <p:cTn id="17" dur="500"/>
                                        <p:tgtEl>
                                          <p:spTgt spid="205">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 calcmode="lin" valueType="num">
                                      <p:cBhvr additive="base">
                                        <p:cTn id="22" dur="500"/>
                                        <p:tgtEl>
                                          <p:spTgt spid="205">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05">
                                            <p:txEl>
                                              <p:pRg st="4" end="4"/>
                                            </p:txEl>
                                          </p:spTgt>
                                        </p:tgtEl>
                                        <p:attrNameLst>
                                          <p:attrName>style.visibility</p:attrName>
                                        </p:attrNameLst>
                                      </p:cBhvr>
                                      <p:to>
                                        <p:strVal val="visible"/>
                                      </p:to>
                                    </p:set>
                                    <p:anim calcmode="lin" valueType="num">
                                      <p:cBhvr additive="base">
                                        <p:cTn id="27" dur="500"/>
                                        <p:tgtEl>
                                          <p:spTgt spid="205">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05">
                                            <p:txEl>
                                              <p:pRg st="5" end="5"/>
                                            </p:txEl>
                                          </p:spTgt>
                                        </p:tgtEl>
                                        <p:attrNameLst>
                                          <p:attrName>style.visibility</p:attrName>
                                        </p:attrNameLst>
                                      </p:cBhvr>
                                      <p:to>
                                        <p:strVal val="visible"/>
                                      </p:to>
                                    </p:set>
                                    <p:anim calcmode="lin" valueType="num">
                                      <p:cBhvr additive="base">
                                        <p:cTn id="32" dur="500"/>
                                        <p:tgtEl>
                                          <p:spTgt spid="205">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05">
                                            <p:txEl>
                                              <p:pRg st="6" end="6"/>
                                            </p:txEl>
                                          </p:spTgt>
                                        </p:tgtEl>
                                        <p:attrNameLst>
                                          <p:attrName>style.visibility</p:attrName>
                                        </p:attrNameLst>
                                      </p:cBhvr>
                                      <p:to>
                                        <p:strVal val="visible"/>
                                      </p:to>
                                    </p:set>
                                    <p:anim calcmode="lin" valueType="num">
                                      <p:cBhvr additive="base">
                                        <p:cTn id="37" dur="500"/>
                                        <p:tgtEl>
                                          <p:spTgt spid="205">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05">
                                            <p:txEl>
                                              <p:pRg st="7" end="7"/>
                                            </p:txEl>
                                          </p:spTgt>
                                        </p:tgtEl>
                                        <p:attrNameLst>
                                          <p:attrName>style.visibility</p:attrName>
                                        </p:attrNameLst>
                                      </p:cBhvr>
                                      <p:to>
                                        <p:strVal val="visible"/>
                                      </p:to>
                                    </p:set>
                                    <p:anim calcmode="lin" valueType="num">
                                      <p:cBhvr additive="base">
                                        <p:cTn id="42" dur="500"/>
                                        <p:tgtEl>
                                          <p:spTgt spid="205">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05">
                                            <p:txEl>
                                              <p:pRg st="8" end="8"/>
                                            </p:txEl>
                                          </p:spTgt>
                                        </p:tgtEl>
                                        <p:attrNameLst>
                                          <p:attrName>style.visibility</p:attrName>
                                        </p:attrNameLst>
                                      </p:cBhvr>
                                      <p:to>
                                        <p:strVal val="visible"/>
                                      </p:to>
                                    </p:set>
                                    <p:anim calcmode="lin" valueType="num">
                                      <p:cBhvr additive="base">
                                        <p:cTn id="47" dur="500"/>
                                        <p:tgtEl>
                                          <p:spTgt spid="205">
                                            <p:txEl>
                                              <p:pRg st="8" end="8"/>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aphicFrame>
        <p:nvGraphicFramePr>
          <p:cNvPr id="212" name="Google Shape;212;p27"/>
          <p:cNvGraphicFramePr/>
          <p:nvPr/>
        </p:nvGraphicFramePr>
        <p:xfrm>
          <a:off x="2133600" y="1143000"/>
          <a:ext cx="3000000" cy="3000000"/>
        </p:xfrm>
        <a:graphic>
          <a:graphicData uri="http://schemas.openxmlformats.org/drawingml/2006/table">
            <a:tbl>
              <a:tblPr>
                <a:noFill/>
                <a:tableStyleId>{929E7AF1-AEB3-41E0-A4E5-8AC9FBF4C82A}</a:tableStyleId>
              </a:tblPr>
              <a:tblGrid>
                <a:gridCol w="1219200">
                  <a:extLst>
                    <a:ext uri="{9D8B030D-6E8A-4147-A177-3AD203B41FA5}">
                      <a16:colId xmlns:a16="http://schemas.microsoft.com/office/drawing/2014/main" val="20000"/>
                    </a:ext>
                  </a:extLst>
                </a:gridCol>
              </a:tblGrid>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1</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39750">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2</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429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3</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4</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539750">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5</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6</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7</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8</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539750">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9</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541325">
                <a:tc>
                  <a:txBody>
                    <a:bodyPr/>
                    <a:lstStyle/>
                    <a:p>
                      <a:pPr marL="0" marR="0" lvl="0" indent="0" algn="ctr" rtl="0">
                        <a:lnSpc>
                          <a:spcPct val="100000"/>
                        </a:lnSpc>
                        <a:spcBef>
                          <a:spcPts val="0"/>
                        </a:spcBef>
                        <a:spcAft>
                          <a:spcPts val="0"/>
                        </a:spcAft>
                        <a:buClr>
                          <a:schemeClr val="dk1"/>
                        </a:buClr>
                        <a:buSzPts val="2800"/>
                        <a:buFont typeface="Tahoma"/>
                        <a:buNone/>
                      </a:pPr>
                      <a:r>
                        <a:rPr lang="en-US" sz="2800" b="1" i="0" u="none">
                          <a:solidFill>
                            <a:schemeClr val="dk1"/>
                          </a:solidFill>
                          <a:latin typeface="Tahoma"/>
                          <a:ea typeface="Tahoma"/>
                          <a:cs typeface="Tahoma"/>
                          <a:sym typeface="Tahoma"/>
                        </a:rPr>
                        <a:t>10</a:t>
                      </a:r>
                      <a:endParaRPr/>
                    </a:p>
                  </a:txBody>
                  <a:tcPr marL="0" marR="0" marT="0" marB="0"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213" name="Google Shape;213;p27"/>
          <p:cNvSpPr txBox="1"/>
          <p:nvPr/>
        </p:nvSpPr>
        <p:spPr>
          <a:xfrm>
            <a:off x="1066800" y="304800"/>
            <a:ext cx="7543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Tahoma"/>
              <a:buNone/>
            </a:pPr>
            <a:r>
              <a:rPr lang="en-US" sz="2400" b="1" i="0" u="none">
                <a:solidFill>
                  <a:schemeClr val="dk1"/>
                </a:solidFill>
                <a:latin typeface="Tahoma"/>
                <a:ea typeface="Tahoma"/>
                <a:cs typeface="Tahoma"/>
                <a:sym typeface="Tahoma"/>
              </a:rPr>
              <a:t>So – what is the best way to fill in the courses?</a:t>
            </a:r>
            <a:endParaRPr/>
          </a:p>
        </p:txBody>
      </p:sp>
      <p:cxnSp>
        <p:nvCxnSpPr>
          <p:cNvPr id="214" name="Google Shape;214;p27"/>
          <p:cNvCxnSpPr/>
          <p:nvPr/>
        </p:nvCxnSpPr>
        <p:spPr>
          <a:xfrm rot="5400000">
            <a:off x="2439236" y="2209050"/>
            <a:ext cx="2133600" cy="1500"/>
          </a:xfrm>
          <a:prstGeom prst="curvedConnector3">
            <a:avLst>
              <a:gd name="adj1" fmla="val 50000"/>
            </a:avLst>
          </a:prstGeom>
          <a:noFill/>
          <a:ln w="57150" cap="flat" cmpd="sng">
            <a:solidFill>
              <a:schemeClr val="dk1"/>
            </a:solidFill>
            <a:prstDash val="solid"/>
            <a:miter lim="800000"/>
            <a:headEnd type="triangle" w="med" len="med"/>
            <a:tailEnd type="triangle" w="med" len="med"/>
          </a:ln>
        </p:spPr>
      </p:cxnSp>
      <p:sp>
        <p:nvSpPr>
          <p:cNvPr id="215" name="Google Shape;215;p27"/>
          <p:cNvSpPr txBox="1"/>
          <p:nvPr/>
        </p:nvSpPr>
        <p:spPr>
          <a:xfrm>
            <a:off x="4648200" y="1828800"/>
            <a:ext cx="28194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Dream Courses</a:t>
            </a:r>
            <a:endParaRPr/>
          </a:p>
        </p:txBody>
      </p:sp>
      <p:cxnSp>
        <p:nvCxnSpPr>
          <p:cNvPr id="216" name="Google Shape;216;p27"/>
          <p:cNvCxnSpPr/>
          <p:nvPr/>
        </p:nvCxnSpPr>
        <p:spPr>
          <a:xfrm>
            <a:off x="3810000" y="2743200"/>
            <a:ext cx="0" cy="2743200"/>
          </a:xfrm>
          <a:prstGeom prst="straightConnector1">
            <a:avLst/>
          </a:prstGeom>
          <a:noFill/>
          <a:ln w="57150" cap="flat" cmpd="sng">
            <a:solidFill>
              <a:schemeClr val="dk1"/>
            </a:solidFill>
            <a:prstDash val="solid"/>
            <a:miter lim="800000"/>
            <a:headEnd type="triangle" w="med" len="med"/>
            <a:tailEnd type="triangle" w="med" len="med"/>
          </a:ln>
        </p:spPr>
      </p:cxnSp>
      <p:sp>
        <p:nvSpPr>
          <p:cNvPr id="217" name="Google Shape;217;p27"/>
          <p:cNvSpPr txBox="1"/>
          <p:nvPr/>
        </p:nvSpPr>
        <p:spPr>
          <a:xfrm>
            <a:off x="4648200" y="3810000"/>
            <a:ext cx="26670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Realistic Courses</a:t>
            </a:r>
            <a:endParaRPr/>
          </a:p>
        </p:txBody>
      </p:sp>
      <p:cxnSp>
        <p:nvCxnSpPr>
          <p:cNvPr id="218" name="Google Shape;218;p27"/>
          <p:cNvCxnSpPr/>
          <p:nvPr/>
        </p:nvCxnSpPr>
        <p:spPr>
          <a:xfrm>
            <a:off x="3505200" y="4953000"/>
            <a:ext cx="0" cy="1600200"/>
          </a:xfrm>
          <a:prstGeom prst="straightConnector1">
            <a:avLst/>
          </a:prstGeom>
          <a:noFill/>
          <a:ln w="57150" cap="flat" cmpd="sng">
            <a:solidFill>
              <a:schemeClr val="dk1"/>
            </a:solidFill>
            <a:prstDash val="solid"/>
            <a:miter lim="800000"/>
            <a:headEnd type="triangle" w="med" len="med"/>
            <a:tailEnd type="triangle" w="med" len="med"/>
          </a:ln>
        </p:spPr>
      </p:cxnSp>
      <p:sp>
        <p:nvSpPr>
          <p:cNvPr id="219" name="Google Shape;219;p27"/>
          <p:cNvSpPr txBox="1"/>
          <p:nvPr/>
        </p:nvSpPr>
        <p:spPr>
          <a:xfrm>
            <a:off x="4648200" y="5486400"/>
            <a:ext cx="2590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Banker Courses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anim calcmode="lin" valueType="num">
                                      <p:cBhvr additive="base">
                                        <p:cTn id="7" dur="500"/>
                                        <p:tgtEl>
                                          <p:spTgt spid="21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15"/>
                                        </p:tgtEl>
                                        <p:attrNameLst>
                                          <p:attrName>style.visibility</p:attrName>
                                        </p:attrNameLst>
                                      </p:cBhvr>
                                      <p:to>
                                        <p:strVal val="visible"/>
                                      </p:to>
                                    </p:set>
                                    <p:anim calcmode="lin" valueType="num">
                                      <p:cBhvr additive="base">
                                        <p:cTn id="12" dur="500"/>
                                        <p:tgtEl>
                                          <p:spTgt spid="215"/>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16"/>
                                        </p:tgtEl>
                                        <p:attrNameLst>
                                          <p:attrName>style.visibility</p:attrName>
                                        </p:attrNameLst>
                                      </p:cBhvr>
                                      <p:to>
                                        <p:strVal val="visible"/>
                                      </p:to>
                                    </p:set>
                                    <p:anim calcmode="lin" valueType="num">
                                      <p:cBhvr additive="base">
                                        <p:cTn id="17" dur="500"/>
                                        <p:tgtEl>
                                          <p:spTgt spid="216"/>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17"/>
                                        </p:tgtEl>
                                        <p:attrNameLst>
                                          <p:attrName>style.visibility</p:attrName>
                                        </p:attrNameLst>
                                      </p:cBhvr>
                                      <p:to>
                                        <p:strVal val="visible"/>
                                      </p:to>
                                    </p:set>
                                    <p:anim calcmode="lin" valueType="num">
                                      <p:cBhvr additive="base">
                                        <p:cTn id="22" dur="500"/>
                                        <p:tgtEl>
                                          <p:spTgt spid="217"/>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18"/>
                                        </p:tgtEl>
                                        <p:attrNameLst>
                                          <p:attrName>style.visibility</p:attrName>
                                        </p:attrNameLst>
                                      </p:cBhvr>
                                      <p:to>
                                        <p:strVal val="visible"/>
                                      </p:to>
                                    </p:set>
                                    <p:anim calcmode="lin" valueType="num">
                                      <p:cBhvr additive="base">
                                        <p:cTn id="27" dur="500"/>
                                        <p:tgtEl>
                                          <p:spTgt spid="218"/>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19"/>
                                        </p:tgtEl>
                                        <p:attrNameLst>
                                          <p:attrName>style.visibility</p:attrName>
                                        </p:attrNameLst>
                                      </p:cBhvr>
                                      <p:to>
                                        <p:strVal val="visible"/>
                                      </p:to>
                                    </p:set>
                                    <p:anim calcmode="lin" valueType="num">
                                      <p:cBhvr additive="base">
                                        <p:cTn id="32" dur="500"/>
                                        <p:tgtEl>
                                          <p:spTgt spid="21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8"/>
          <p:cNvSpPr txBox="1">
            <a:spLocks noGrp="1"/>
          </p:cNvSpPr>
          <p:nvPr>
            <p:ph type="title"/>
          </p:nvPr>
        </p:nvSpPr>
        <p:spPr>
          <a:xfrm>
            <a:off x="1150937" y="228600"/>
            <a:ext cx="7794625" cy="7620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Places Allocation</a:t>
            </a:r>
            <a:endParaRPr/>
          </a:p>
        </p:txBody>
      </p:sp>
      <p:sp>
        <p:nvSpPr>
          <p:cNvPr id="227" name="Google Shape;227;p28"/>
          <p:cNvSpPr txBox="1">
            <a:spLocks noGrp="1"/>
          </p:cNvSpPr>
          <p:nvPr>
            <p:ph type="body" idx="1"/>
          </p:nvPr>
        </p:nvSpPr>
        <p:spPr>
          <a:xfrm>
            <a:off x="1182687" y="1143000"/>
            <a:ext cx="7772400" cy="518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440"/>
              <a:buFont typeface="Noto Sans Symbols"/>
              <a:buNone/>
            </a:pPr>
            <a:r>
              <a:rPr lang="en-US" sz="2400" b="0" i="0" u="none" strike="noStrike" cap="none">
                <a:solidFill>
                  <a:schemeClr val="folHlink"/>
                </a:solidFill>
                <a:latin typeface="Tahoma"/>
                <a:ea typeface="Tahoma"/>
                <a:cs typeface="Tahoma"/>
                <a:sym typeface="Tahoma"/>
              </a:rPr>
              <a:t>Note:</a:t>
            </a:r>
            <a:endParaRPr/>
          </a:p>
          <a:p>
            <a:pPr marL="342900" marR="0" lvl="0" indent="-342900" algn="l" rtl="0">
              <a:lnSpc>
                <a:spcPct val="80000"/>
              </a:lnSpc>
              <a:spcBef>
                <a:spcPts val="120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The position of a course in a student’s preference order does not in any way affect their chance of getting a place on that course.</a:t>
            </a:r>
            <a:endParaRPr/>
          </a:p>
          <a:p>
            <a:pPr marL="342900" marR="0" lvl="0" indent="-342900" algn="l" rtl="0">
              <a:lnSpc>
                <a:spcPct val="80000"/>
              </a:lnSpc>
              <a:spcBef>
                <a:spcPts val="120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The exact same procedure takes place for both lists on the form, hence students may get 2 offers in August – one from each list and may accept only one.</a:t>
            </a:r>
            <a:endParaRPr/>
          </a:p>
          <a:p>
            <a:pPr marL="342900" marR="0" lvl="0" indent="-342900" algn="l" rtl="0">
              <a:lnSpc>
                <a:spcPct val="80000"/>
              </a:lnSpc>
              <a:spcBef>
                <a:spcPts val="120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Students should think carefully about accepting one of these offers, as they may not receive any further offers. </a:t>
            </a:r>
            <a:r>
              <a:rPr lang="en-US" sz="2400"/>
              <a:t>(You have nothing to lose by accepting)</a:t>
            </a:r>
            <a:endParaRPr/>
          </a:p>
          <a:p>
            <a:pPr marL="342900" marR="0" lvl="0" indent="-342900" algn="l" rtl="0">
              <a:lnSpc>
                <a:spcPct val="80000"/>
              </a:lnSpc>
              <a:spcBef>
                <a:spcPts val="1200"/>
              </a:spcBef>
              <a:spcAft>
                <a:spcPts val="0"/>
              </a:spcAft>
              <a:buClr>
                <a:schemeClr val="folHlink"/>
              </a:buClr>
              <a:buSzPts val="1440"/>
              <a:buFont typeface="Noto Sans Symbols"/>
              <a:buChar char="■"/>
            </a:pPr>
            <a:r>
              <a:rPr lang="en-US" sz="2400" b="0" i="0" u="none" strike="noStrike" cap="none">
                <a:solidFill>
                  <a:schemeClr val="dk1"/>
                </a:solidFill>
                <a:latin typeface="Tahoma"/>
                <a:ea typeface="Tahoma"/>
                <a:cs typeface="Tahoma"/>
                <a:sym typeface="Tahoma"/>
              </a:rPr>
              <a:t>Regardless of whether or not they accept a course in round 1, they will still be offered a </a:t>
            </a:r>
            <a:r>
              <a:rPr lang="en-US" sz="2400" b="1" i="0" u="none" strike="noStrike" cap="none">
                <a:solidFill>
                  <a:schemeClr val="dk1"/>
                </a:solidFill>
                <a:latin typeface="Tahoma"/>
                <a:ea typeface="Tahoma"/>
                <a:cs typeface="Tahoma"/>
                <a:sym typeface="Tahoma"/>
              </a:rPr>
              <a:t>higher</a:t>
            </a:r>
            <a:r>
              <a:rPr lang="en-US" sz="2400" b="0" i="0" u="none" strike="noStrike" cap="none">
                <a:solidFill>
                  <a:schemeClr val="dk1"/>
                </a:solidFill>
                <a:latin typeface="Tahoma"/>
                <a:ea typeface="Tahoma"/>
                <a:cs typeface="Tahoma"/>
                <a:sym typeface="Tahoma"/>
              </a:rPr>
              <a:t> preference course in subsequent rounds if they become entitled to one.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anim calcmode="lin" valueType="num">
                                      <p:cBhvr additive="base">
                                        <p:cTn id="7" dur="500"/>
                                        <p:tgtEl>
                                          <p:spTgt spid="227">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27">
                                            <p:txEl>
                                              <p:pRg st="1" end="1"/>
                                            </p:txEl>
                                          </p:spTgt>
                                        </p:tgtEl>
                                        <p:attrNameLst>
                                          <p:attrName>style.visibility</p:attrName>
                                        </p:attrNameLst>
                                      </p:cBhvr>
                                      <p:to>
                                        <p:strVal val="visible"/>
                                      </p:to>
                                    </p:set>
                                    <p:anim calcmode="lin" valueType="num">
                                      <p:cBhvr additive="base">
                                        <p:cTn id="12" dur="500"/>
                                        <p:tgtEl>
                                          <p:spTgt spid="227">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27">
                                            <p:txEl>
                                              <p:pRg st="2" end="2"/>
                                            </p:txEl>
                                          </p:spTgt>
                                        </p:tgtEl>
                                        <p:attrNameLst>
                                          <p:attrName>style.visibility</p:attrName>
                                        </p:attrNameLst>
                                      </p:cBhvr>
                                      <p:to>
                                        <p:strVal val="visible"/>
                                      </p:to>
                                    </p:set>
                                    <p:anim calcmode="lin" valueType="num">
                                      <p:cBhvr additive="base">
                                        <p:cTn id="17" dur="500"/>
                                        <p:tgtEl>
                                          <p:spTgt spid="227">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27">
                                            <p:txEl>
                                              <p:pRg st="3" end="3"/>
                                            </p:txEl>
                                          </p:spTgt>
                                        </p:tgtEl>
                                        <p:attrNameLst>
                                          <p:attrName>style.visibility</p:attrName>
                                        </p:attrNameLst>
                                      </p:cBhvr>
                                      <p:to>
                                        <p:strVal val="visible"/>
                                      </p:to>
                                    </p:set>
                                    <p:anim calcmode="lin" valueType="num">
                                      <p:cBhvr additive="base">
                                        <p:cTn id="22" dur="500"/>
                                        <p:tgtEl>
                                          <p:spTgt spid="227">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27">
                                            <p:txEl>
                                              <p:pRg st="4" end="4"/>
                                            </p:txEl>
                                          </p:spTgt>
                                        </p:tgtEl>
                                        <p:attrNameLst>
                                          <p:attrName>style.visibility</p:attrName>
                                        </p:attrNameLst>
                                      </p:cBhvr>
                                      <p:to>
                                        <p:strVal val="visible"/>
                                      </p:to>
                                    </p:set>
                                    <p:anim calcmode="lin" valueType="num">
                                      <p:cBhvr additive="base">
                                        <p:cTn id="27" dur="500"/>
                                        <p:tgtEl>
                                          <p:spTgt spid="227">
                                            <p:txEl>
                                              <p:pRg st="4" end="4"/>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9"/>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000"/>
              <a:buFont typeface="Tahoma"/>
              <a:buNone/>
            </a:pPr>
            <a:r>
              <a:rPr lang="en-US" sz="4000" b="0" i="0" u="none" strike="noStrike" cap="none">
                <a:solidFill>
                  <a:schemeClr val="dk2"/>
                </a:solidFill>
                <a:latin typeface="Tahoma"/>
                <a:ea typeface="Tahoma"/>
                <a:cs typeface="Tahoma"/>
                <a:sym typeface="Tahoma"/>
              </a:rPr>
              <a:t>Irish language exemptions</a:t>
            </a:r>
            <a:endParaRPr/>
          </a:p>
        </p:txBody>
      </p:sp>
      <p:sp>
        <p:nvSpPr>
          <p:cNvPr id="235" name="Google Shape;235;p29"/>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200"/>
              <a:buFont typeface="Noto Sans Symbols"/>
              <a:buChar char="■"/>
            </a:pPr>
            <a:r>
              <a:rPr lang="en-US" sz="2000"/>
              <a:t>If you have an exemption from Irish, go to NUI.ie to download the form and return to the NUI by post. (Post to school to be stamped by Ms. Deeney and then returned to you)</a:t>
            </a:r>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Ring NUI on 01 -4392424 – please submit your current supporting documentation.</a:t>
            </a:r>
            <a:endParaRPr sz="2000" b="0" i="0" u="none" strike="noStrike" cap="none">
              <a:solidFill>
                <a:schemeClr val="dk1"/>
              </a:solidFill>
              <a:latin typeface="Tahoma"/>
              <a:ea typeface="Tahoma"/>
              <a:cs typeface="Tahoma"/>
              <a:sym typeface="Tahoma"/>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They will issue you then with a letter of exemption which you should forward to the </a:t>
            </a:r>
            <a:r>
              <a:rPr lang="en-US" sz="2000" b="1" i="0" u="none" strike="noStrike" cap="none">
                <a:solidFill>
                  <a:schemeClr val="dk1"/>
                </a:solidFill>
                <a:latin typeface="Tahoma"/>
                <a:ea typeface="Tahoma"/>
                <a:cs typeface="Tahoma"/>
                <a:sym typeface="Tahoma"/>
              </a:rPr>
              <a:t>CAO</a:t>
            </a:r>
            <a:r>
              <a:rPr lang="en-US" sz="2000" b="0" i="0" u="none" strike="noStrike" cap="none">
                <a:solidFill>
                  <a:schemeClr val="dk1"/>
                </a:solidFill>
                <a:latin typeface="Tahoma"/>
                <a:ea typeface="Tahoma"/>
                <a:cs typeface="Tahoma"/>
                <a:sym typeface="Tahoma"/>
              </a:rPr>
              <a:t>.</a:t>
            </a:r>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NUI Colleges such as UCD and Maynooth require students to have a pass in Irish in order to secure a place on courses in these colleges (unless the candidate has an exemption).</a:t>
            </a:r>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Many NUI colleges also require a pass in a modern language such as French or Spanish.</a:t>
            </a:r>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However there is no foreign language requirement for </a:t>
            </a:r>
            <a:r>
              <a:rPr lang="en-US" sz="2000" b="1" i="0" u="none" strike="noStrike" cap="none">
                <a:solidFill>
                  <a:schemeClr val="dk1"/>
                </a:solidFill>
                <a:latin typeface="Tahoma"/>
                <a:ea typeface="Tahoma"/>
                <a:cs typeface="Tahoma"/>
                <a:sym typeface="Tahoma"/>
              </a:rPr>
              <a:t>science, engineering or nursing courses in NUI Colleges/Universities.</a:t>
            </a:r>
            <a:endParaRPr/>
          </a:p>
          <a:p>
            <a:pPr marL="342900" marR="0" lvl="0" indent="-266700" algn="l" rtl="0">
              <a:lnSpc>
                <a:spcPct val="80000"/>
              </a:lnSpc>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a:p>
            <a:pPr marL="342900" marR="0" lvl="0" indent="-266700" algn="l" rtl="0">
              <a:lnSpc>
                <a:spcPct val="80000"/>
              </a:lnSpc>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a:p>
            <a:pPr marL="342900" marR="0" lvl="0" indent="-266700" algn="l" rtl="0">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0"/>
          <p:cNvSpPr txBox="1">
            <a:spLocks noGrp="1"/>
          </p:cNvSpPr>
          <p:nvPr>
            <p:ph type="title"/>
          </p:nvPr>
        </p:nvSpPr>
        <p:spPr>
          <a:xfrm>
            <a:off x="1150937" y="228600"/>
            <a:ext cx="7794625" cy="7620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After Making Application</a:t>
            </a:r>
            <a:endParaRPr/>
          </a:p>
        </p:txBody>
      </p:sp>
      <p:sp>
        <p:nvSpPr>
          <p:cNvPr id="243" name="Google Shape;243;p30"/>
          <p:cNvSpPr txBox="1">
            <a:spLocks noGrp="1"/>
          </p:cNvSpPr>
          <p:nvPr>
            <p:ph type="body" idx="1"/>
          </p:nvPr>
        </p:nvSpPr>
        <p:spPr>
          <a:xfrm>
            <a:off x="1182687" y="981075"/>
            <a:ext cx="7772400" cy="5572125"/>
          </a:xfrm>
          <a:prstGeom prst="rect">
            <a:avLst/>
          </a:prstGeom>
          <a:noFill/>
          <a:ln>
            <a:noFill/>
          </a:ln>
        </p:spPr>
        <p:txBody>
          <a:bodyPr spcFirstLastPara="1" wrap="square" lIns="91425" tIns="45700" rIns="91425" bIns="45700" anchor="t" anchorCtr="0">
            <a:noAutofit/>
          </a:bodyPr>
          <a:lstStyle/>
          <a:p>
            <a:pPr marL="342900" marR="0" lvl="0" indent="-393700" algn="l" rtl="0">
              <a:lnSpc>
                <a:spcPct val="110000"/>
              </a:lnSpc>
              <a:spcBef>
                <a:spcPts val="400"/>
              </a:spcBef>
              <a:spcAft>
                <a:spcPts val="0"/>
              </a:spcAft>
              <a:buClr>
                <a:schemeClr val="dk1"/>
              </a:buClr>
              <a:buSzPts val="2000"/>
              <a:buFont typeface="Tahoma"/>
              <a:buChar char="■"/>
            </a:pPr>
            <a:r>
              <a:rPr lang="en-US" sz="2000" b="0" i="0" u="none">
                <a:solidFill>
                  <a:schemeClr val="dk1"/>
                </a:solidFill>
                <a:latin typeface="Tahoma"/>
                <a:ea typeface="Tahoma"/>
                <a:cs typeface="Tahoma"/>
                <a:sym typeface="Tahoma"/>
              </a:rPr>
              <a:t>(Online) Students receive CAO number online and use ‘My Application’ to check their application details.</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May make changes to courses up to March 1</a:t>
            </a:r>
            <a:r>
              <a:rPr lang="en-US" sz="2000" b="0" i="0" u="none" baseline="30000">
                <a:solidFill>
                  <a:schemeClr val="dk1"/>
                </a:solidFill>
                <a:latin typeface="Tahoma"/>
                <a:ea typeface="Tahoma"/>
                <a:cs typeface="Tahoma"/>
                <a:sym typeface="Tahoma"/>
              </a:rPr>
              <a:t>st</a:t>
            </a:r>
            <a:r>
              <a:rPr lang="en-US" sz="2000" b="0" i="0" u="none">
                <a:solidFill>
                  <a:schemeClr val="dk1"/>
                </a:solidFill>
                <a:latin typeface="Tahoma"/>
                <a:ea typeface="Tahoma"/>
                <a:cs typeface="Tahoma"/>
                <a:sym typeface="Tahoma"/>
              </a:rPr>
              <a:t> - €10 – for mature and restricted entry applicants. </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Some students may be called for extra assessments.</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Receive Statement of Application Record – check details carefully.</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Change of Mind facility becomes available – use carefully, especially after exams. (email confirmation)</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Leaving Cert. Results are sent to CAO.</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Places are allocated and offered by post and online.</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Students accept, reject or defer offered places.</a:t>
            </a:r>
            <a:endParaRPr/>
          </a:p>
          <a:p>
            <a:pPr marL="342900" marR="0" lvl="0" indent="-342900" algn="l" rtl="0">
              <a:lnSpc>
                <a:spcPct val="11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Further rounds of offers are made until all course places are filled.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3">
                                            <p:txEl>
                                              <p:pRg st="0" end="0"/>
                                            </p:txEl>
                                          </p:spTgt>
                                        </p:tgtEl>
                                        <p:attrNameLst>
                                          <p:attrName>style.visibility</p:attrName>
                                        </p:attrNameLst>
                                      </p:cBhvr>
                                      <p:to>
                                        <p:strVal val="visible"/>
                                      </p:to>
                                    </p:set>
                                    <p:anim calcmode="lin" valueType="num">
                                      <p:cBhvr additive="base">
                                        <p:cTn id="7" dur="500"/>
                                        <p:tgtEl>
                                          <p:spTgt spid="24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43">
                                            <p:txEl>
                                              <p:pRg st="1" end="1"/>
                                            </p:txEl>
                                          </p:spTgt>
                                        </p:tgtEl>
                                        <p:attrNameLst>
                                          <p:attrName>style.visibility</p:attrName>
                                        </p:attrNameLst>
                                      </p:cBhvr>
                                      <p:to>
                                        <p:strVal val="visible"/>
                                      </p:to>
                                    </p:set>
                                    <p:anim calcmode="lin" valueType="num">
                                      <p:cBhvr additive="base">
                                        <p:cTn id="12" dur="500"/>
                                        <p:tgtEl>
                                          <p:spTgt spid="243">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43">
                                            <p:txEl>
                                              <p:pRg st="2" end="2"/>
                                            </p:txEl>
                                          </p:spTgt>
                                        </p:tgtEl>
                                        <p:attrNameLst>
                                          <p:attrName>style.visibility</p:attrName>
                                        </p:attrNameLst>
                                      </p:cBhvr>
                                      <p:to>
                                        <p:strVal val="visible"/>
                                      </p:to>
                                    </p:set>
                                    <p:anim calcmode="lin" valueType="num">
                                      <p:cBhvr additive="base">
                                        <p:cTn id="17" dur="500"/>
                                        <p:tgtEl>
                                          <p:spTgt spid="243">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43">
                                            <p:txEl>
                                              <p:pRg st="3" end="3"/>
                                            </p:txEl>
                                          </p:spTgt>
                                        </p:tgtEl>
                                        <p:attrNameLst>
                                          <p:attrName>style.visibility</p:attrName>
                                        </p:attrNameLst>
                                      </p:cBhvr>
                                      <p:to>
                                        <p:strVal val="visible"/>
                                      </p:to>
                                    </p:set>
                                    <p:anim calcmode="lin" valueType="num">
                                      <p:cBhvr additive="base">
                                        <p:cTn id="22" dur="500"/>
                                        <p:tgtEl>
                                          <p:spTgt spid="243">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43">
                                            <p:txEl>
                                              <p:pRg st="4" end="4"/>
                                            </p:txEl>
                                          </p:spTgt>
                                        </p:tgtEl>
                                        <p:attrNameLst>
                                          <p:attrName>style.visibility</p:attrName>
                                        </p:attrNameLst>
                                      </p:cBhvr>
                                      <p:to>
                                        <p:strVal val="visible"/>
                                      </p:to>
                                    </p:set>
                                    <p:anim calcmode="lin" valueType="num">
                                      <p:cBhvr additive="base">
                                        <p:cTn id="27" dur="500"/>
                                        <p:tgtEl>
                                          <p:spTgt spid="243">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43">
                                            <p:txEl>
                                              <p:pRg st="5" end="5"/>
                                            </p:txEl>
                                          </p:spTgt>
                                        </p:tgtEl>
                                        <p:attrNameLst>
                                          <p:attrName>style.visibility</p:attrName>
                                        </p:attrNameLst>
                                      </p:cBhvr>
                                      <p:to>
                                        <p:strVal val="visible"/>
                                      </p:to>
                                    </p:set>
                                    <p:anim calcmode="lin" valueType="num">
                                      <p:cBhvr additive="base">
                                        <p:cTn id="32" dur="500"/>
                                        <p:tgtEl>
                                          <p:spTgt spid="243">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43">
                                            <p:txEl>
                                              <p:pRg st="6" end="6"/>
                                            </p:txEl>
                                          </p:spTgt>
                                        </p:tgtEl>
                                        <p:attrNameLst>
                                          <p:attrName>style.visibility</p:attrName>
                                        </p:attrNameLst>
                                      </p:cBhvr>
                                      <p:to>
                                        <p:strVal val="visible"/>
                                      </p:to>
                                    </p:set>
                                    <p:anim calcmode="lin" valueType="num">
                                      <p:cBhvr additive="base">
                                        <p:cTn id="37" dur="500"/>
                                        <p:tgtEl>
                                          <p:spTgt spid="243">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43">
                                            <p:txEl>
                                              <p:pRg st="7" end="7"/>
                                            </p:txEl>
                                          </p:spTgt>
                                        </p:tgtEl>
                                        <p:attrNameLst>
                                          <p:attrName>style.visibility</p:attrName>
                                        </p:attrNameLst>
                                      </p:cBhvr>
                                      <p:to>
                                        <p:strVal val="visible"/>
                                      </p:to>
                                    </p:set>
                                    <p:anim calcmode="lin" valueType="num">
                                      <p:cBhvr additive="base">
                                        <p:cTn id="42" dur="500"/>
                                        <p:tgtEl>
                                          <p:spTgt spid="243">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43">
                                            <p:txEl>
                                              <p:pRg st="8" end="8"/>
                                            </p:txEl>
                                          </p:spTgt>
                                        </p:tgtEl>
                                        <p:attrNameLst>
                                          <p:attrName>style.visibility</p:attrName>
                                        </p:attrNameLst>
                                      </p:cBhvr>
                                      <p:to>
                                        <p:strVal val="visible"/>
                                      </p:to>
                                    </p:set>
                                    <p:anim calcmode="lin" valueType="num">
                                      <p:cBhvr additive="base">
                                        <p:cTn id="47" dur="500"/>
                                        <p:tgtEl>
                                          <p:spTgt spid="243">
                                            <p:txEl>
                                              <p:pRg st="8" end="8"/>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1"/>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DEFERRAL</a:t>
            </a:r>
            <a:endParaRPr/>
          </a:p>
        </p:txBody>
      </p:sp>
      <p:sp>
        <p:nvSpPr>
          <p:cNvPr id="249" name="Google Shape;249;p31"/>
          <p:cNvSpPr txBox="1">
            <a:spLocks noGrp="1"/>
          </p:cNvSpPr>
          <p:nvPr>
            <p:ph type="body" idx="1"/>
          </p:nvPr>
        </p:nvSpPr>
        <p:spPr>
          <a:xfrm>
            <a:off x="1162028" y="1760531"/>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If you wish to defer a College place, you </a:t>
            </a:r>
            <a:r>
              <a:rPr lang="en-US" sz="1800" b="0" i="0" u="sng">
                <a:solidFill>
                  <a:schemeClr val="dk1"/>
                </a:solidFill>
                <a:latin typeface="Tahoma"/>
                <a:ea typeface="Tahoma"/>
                <a:cs typeface="Tahoma"/>
                <a:sym typeface="Tahoma"/>
              </a:rPr>
              <a:t>DO NOT </a:t>
            </a:r>
            <a:r>
              <a:rPr lang="en-US" sz="1800" b="0" i="0" u="none">
                <a:solidFill>
                  <a:schemeClr val="dk1"/>
                </a:solidFill>
                <a:latin typeface="Tahoma"/>
                <a:ea typeface="Tahoma"/>
                <a:cs typeface="Tahoma"/>
                <a:sym typeface="Tahoma"/>
              </a:rPr>
              <a:t>accept your offer.</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Instead you email or write to the Admissions Office of the Appropriate HEI (not the CAO).</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You must give your name as it appears on the CAO application and quote your CAO number and the course code you wish to defer and set out the reasons for the request.</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Applicants must mark DEFE</a:t>
            </a:r>
            <a:r>
              <a:rPr lang="en-US" sz="1800"/>
              <a:t>R</a:t>
            </a:r>
            <a:r>
              <a:rPr lang="en-US" sz="1800" b="0" i="0" u="none">
                <a:solidFill>
                  <a:schemeClr val="dk1"/>
                </a:solidFill>
                <a:latin typeface="Tahoma"/>
                <a:ea typeface="Tahoma"/>
                <a:cs typeface="Tahoma"/>
                <a:sym typeface="Tahoma"/>
              </a:rPr>
              <a:t>RED ENTRY clearly on the subject line of the email.</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You may defer for one year only and you must re-apply through the CAO the following year and pay the appropriate fee.</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Place your deferred course as YOUR FIRST AND ONLY PREFERENCE ON THE APPLICATION FORM.</a:t>
            </a:r>
            <a:endParaRPr/>
          </a:p>
          <a:p>
            <a:pPr marL="342900" marR="0" lvl="0" indent="-342900" algn="l" rtl="0">
              <a:lnSpc>
                <a:spcPct val="100000"/>
              </a:lnSpc>
              <a:spcBef>
                <a:spcPts val="360"/>
              </a:spcBef>
              <a:spcAft>
                <a:spcPts val="0"/>
              </a:spcAft>
              <a:buClr>
                <a:schemeClr val="folHlink"/>
              </a:buClr>
              <a:buSzPts val="1080"/>
              <a:buFont typeface="Noto Sans Symbols"/>
              <a:buChar char="■"/>
            </a:pPr>
            <a:r>
              <a:rPr lang="en-US" sz="1800" b="0" i="0" u="none">
                <a:solidFill>
                  <a:schemeClr val="dk1"/>
                </a:solidFill>
                <a:latin typeface="Tahoma"/>
                <a:ea typeface="Tahoma"/>
                <a:cs typeface="Tahoma"/>
                <a:sym typeface="Tahoma"/>
              </a:rPr>
              <a:t>Indicate your deferral by ticking the Deferred Applicant indicator box in the course choices section of on your application.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2"/>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Vacant/Available places</a:t>
            </a:r>
            <a:endParaRPr/>
          </a:p>
        </p:txBody>
      </p:sp>
      <p:sp>
        <p:nvSpPr>
          <p:cNvPr id="255" name="Google Shape;255;p32"/>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440"/>
              <a:buFont typeface="Noto Sans Symbols"/>
              <a:buChar char="■"/>
            </a:pPr>
            <a:r>
              <a:rPr lang="en-US" sz="2400"/>
              <a:t>‘</a:t>
            </a:r>
            <a:r>
              <a:rPr lang="en-US" sz="2400" b="0" i="0" u="none">
                <a:solidFill>
                  <a:schemeClr val="dk1"/>
                </a:solidFill>
                <a:latin typeface="Tahoma"/>
                <a:ea typeface="Tahoma"/>
                <a:cs typeface="Tahoma"/>
                <a:sym typeface="Tahoma"/>
              </a:rPr>
              <a:t>Available places</a:t>
            </a:r>
            <a:r>
              <a:rPr lang="en-US" sz="2400"/>
              <a:t>’</a:t>
            </a:r>
            <a:r>
              <a:rPr lang="en-US" sz="2400" b="0" i="0" u="none">
                <a:solidFill>
                  <a:schemeClr val="dk1"/>
                </a:solidFill>
                <a:latin typeface="Tahoma"/>
                <a:ea typeface="Tahoma"/>
                <a:cs typeface="Tahoma"/>
                <a:sym typeface="Tahoma"/>
              </a:rPr>
              <a:t> are places that remain unfilled in particular courses after all offers have been made and waiting lists have been exhausted.</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u="sng"/>
              <a:t>‘</a:t>
            </a:r>
            <a:r>
              <a:rPr lang="en-US" sz="2400" b="0" i="0" u="sng">
                <a:solidFill>
                  <a:schemeClr val="dk1"/>
                </a:solidFill>
                <a:latin typeface="Tahoma"/>
                <a:ea typeface="Tahoma"/>
                <a:cs typeface="Tahoma"/>
                <a:sym typeface="Tahoma"/>
              </a:rPr>
              <a:t>Available places</a:t>
            </a:r>
            <a:r>
              <a:rPr lang="en-US" sz="2400" u="sng"/>
              <a:t>’</a:t>
            </a:r>
            <a:r>
              <a:rPr lang="en-US" sz="2400" b="0" i="0" u="sng">
                <a:solidFill>
                  <a:schemeClr val="dk1"/>
                </a:solidFill>
                <a:latin typeface="Tahoma"/>
                <a:ea typeface="Tahoma"/>
                <a:cs typeface="Tahoma"/>
                <a:sym typeface="Tahoma"/>
              </a:rPr>
              <a:t> are advertised on the CAO website after Round One offers are issued in August</a:t>
            </a:r>
            <a:r>
              <a:rPr lang="en-US" sz="2400" b="0" i="0" u="none">
                <a:solidFill>
                  <a:schemeClr val="dk1"/>
                </a:solidFill>
                <a:latin typeface="Tahoma"/>
                <a:ea typeface="Tahoma"/>
                <a:cs typeface="Tahoma"/>
                <a:sym typeface="Tahoma"/>
              </a:rPr>
              <a:t>.</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Students should </a:t>
            </a:r>
            <a:r>
              <a:rPr lang="en-US" sz="2400" b="1" i="0" u="none">
                <a:solidFill>
                  <a:schemeClr val="dk1"/>
                </a:solidFill>
                <a:latin typeface="Tahoma"/>
                <a:ea typeface="Tahoma"/>
                <a:cs typeface="Tahoma"/>
                <a:sym typeface="Tahoma"/>
              </a:rPr>
              <a:t>IGNORE</a:t>
            </a:r>
            <a:r>
              <a:rPr lang="en-US" sz="2400" b="0" i="0" u="none">
                <a:solidFill>
                  <a:schemeClr val="dk1"/>
                </a:solidFill>
                <a:latin typeface="Tahoma"/>
                <a:ea typeface="Tahoma"/>
                <a:cs typeface="Tahoma"/>
                <a:sym typeface="Tahoma"/>
              </a:rPr>
              <a:t> previously published points in earlier offer rounds. </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Applicants mus</a:t>
            </a:r>
            <a:r>
              <a:rPr lang="en-US" sz="2400"/>
              <a:t>t,</a:t>
            </a:r>
            <a:r>
              <a:rPr lang="en-US" sz="2400" b="0" i="0" u="none">
                <a:solidFill>
                  <a:schemeClr val="dk1"/>
                </a:solidFill>
                <a:latin typeface="Tahoma"/>
                <a:ea typeface="Tahoma"/>
                <a:cs typeface="Tahoma"/>
                <a:sym typeface="Tahoma"/>
              </a:rPr>
              <a:t> however, meet the </a:t>
            </a:r>
            <a:r>
              <a:rPr lang="en-US" sz="2400" b="1" i="0" u="none">
                <a:solidFill>
                  <a:schemeClr val="dk1"/>
                </a:solidFill>
                <a:latin typeface="Tahoma"/>
                <a:ea typeface="Tahoma"/>
                <a:cs typeface="Tahoma"/>
                <a:sym typeface="Tahoma"/>
              </a:rPr>
              <a:t>normal entry requirements for the courses </a:t>
            </a:r>
            <a:r>
              <a:rPr lang="en-US" sz="2400" b="0" i="0" u="none">
                <a:solidFill>
                  <a:schemeClr val="dk1"/>
                </a:solidFill>
                <a:latin typeface="Tahoma"/>
                <a:ea typeface="Tahoma"/>
                <a:cs typeface="Tahoma"/>
                <a:sym typeface="Tahoma"/>
              </a:rPr>
              <a:t>in question i.e. 2 H5 and 4 O6 for level 8 courses.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3"/>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LEAVING CERT RECHECKS</a:t>
            </a:r>
            <a:endParaRPr/>
          </a:p>
        </p:txBody>
      </p:sp>
      <p:sp>
        <p:nvSpPr>
          <p:cNvPr id="261" name="Google Shape;261;p3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200"/>
              <a:buFont typeface="Noto Sans Symbols"/>
              <a:buChar char="■"/>
            </a:pPr>
            <a:r>
              <a:rPr lang="en-US" sz="2000"/>
              <a:t>Results usually out mid August, students will indicate what scripts they want to view by the Friday.</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Scripts can then be viewed </a:t>
            </a:r>
            <a:r>
              <a:rPr lang="en-US" sz="2000" b="0" i="0" u="sng">
                <a:solidFill>
                  <a:schemeClr val="dk1"/>
                </a:solidFill>
                <a:latin typeface="Tahoma"/>
                <a:ea typeface="Tahoma"/>
                <a:cs typeface="Tahoma"/>
                <a:sym typeface="Tahoma"/>
              </a:rPr>
              <a:t>free of charge </a:t>
            </a:r>
            <a:r>
              <a:rPr lang="en-US" sz="2000" b="0" i="0" u="none">
                <a:solidFill>
                  <a:schemeClr val="dk1"/>
                </a:solidFill>
                <a:latin typeface="Tahoma"/>
                <a:ea typeface="Tahoma"/>
                <a:cs typeface="Tahoma"/>
                <a:sym typeface="Tahoma"/>
              </a:rPr>
              <a:t>in the relevant schools approx. a week later – Friday evening and Saturday morning).</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Students/parents/guardians have approximately days to submit their appeals forms to the SEC and pay the relevant fee of </a:t>
            </a:r>
            <a:r>
              <a:rPr lang="en-US" sz="2000" b="1" i="0" u="none">
                <a:solidFill>
                  <a:schemeClr val="dk1"/>
                </a:solidFill>
                <a:latin typeface="Tahoma"/>
                <a:ea typeface="Tahoma"/>
                <a:cs typeface="Tahoma"/>
                <a:sym typeface="Tahoma"/>
              </a:rPr>
              <a:t>40 euro</a:t>
            </a:r>
            <a:r>
              <a:rPr lang="en-US" sz="2000" b="0" i="0" u="none">
                <a:solidFill>
                  <a:schemeClr val="dk1"/>
                </a:solidFill>
                <a:latin typeface="Tahoma"/>
                <a:ea typeface="Tahoma"/>
                <a:cs typeface="Tahoma"/>
                <a:sym typeface="Tahoma"/>
              </a:rPr>
              <a:t> per subject.</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In the event of an upgrade, the fee will be refunded in full.</a:t>
            </a:r>
            <a:endParaRPr sz="2000" b="0" i="0" u="none">
              <a:solidFill>
                <a:schemeClr val="dk1"/>
              </a:solidFill>
              <a:latin typeface="Tahoma"/>
              <a:ea typeface="Tahoma"/>
              <a:cs typeface="Tahoma"/>
              <a:sym typeface="Tahoma"/>
            </a:endParaRPr>
          </a:p>
          <a:p>
            <a:pPr marL="342900" marR="0" lvl="0" indent="-393700" algn="l" rtl="0">
              <a:lnSpc>
                <a:spcPct val="100000"/>
              </a:lnSpc>
              <a:spcBef>
                <a:spcPts val="400"/>
              </a:spcBef>
              <a:spcAft>
                <a:spcPts val="0"/>
              </a:spcAft>
              <a:buClr>
                <a:schemeClr val="folHlink"/>
              </a:buClr>
              <a:buSzPts val="2000"/>
              <a:buFont typeface="Noto Sans Symbols"/>
              <a:buChar char="■"/>
            </a:pPr>
            <a:r>
              <a:rPr lang="en-US" sz="2000"/>
              <a:t>They are tightening up this process and hope to have rechecks completed before College commences. </a:t>
            </a:r>
            <a:endParaRPr sz="2000"/>
          </a:p>
          <a:p>
            <a:pPr marL="342900" marR="0" lvl="0" indent="-266700" algn="l" rtl="0">
              <a:spcBef>
                <a:spcPts val="400"/>
              </a:spcBef>
              <a:spcAft>
                <a:spcPts val="0"/>
              </a:spcAft>
              <a:buClr>
                <a:schemeClr val="folHlink"/>
              </a:buClr>
              <a:buSzPts val="1200"/>
              <a:buFont typeface="Noto Sans Symbols"/>
              <a:buNone/>
            </a:pPr>
            <a:endParaRPr sz="2000" b="0" i="0" u="none">
              <a:solidFill>
                <a:schemeClr val="dk1"/>
              </a:solidFill>
              <a:latin typeface="Tahoma"/>
              <a:ea typeface="Tahoma"/>
              <a:cs typeface="Tahoma"/>
              <a:sym typeface="Tahom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4"/>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HEAR SCHEME</a:t>
            </a:r>
            <a:endParaRPr/>
          </a:p>
        </p:txBody>
      </p:sp>
      <p:sp>
        <p:nvSpPr>
          <p:cNvPr id="267" name="Google Shape;267;p34"/>
          <p:cNvSpPr txBox="1">
            <a:spLocks noGrp="1"/>
          </p:cNvSpPr>
          <p:nvPr>
            <p:ph type="body" idx="1"/>
          </p:nvPr>
        </p:nvSpPr>
        <p:spPr>
          <a:xfrm>
            <a:off x="1162050" y="2017700"/>
            <a:ext cx="7794600" cy="4271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The higher Education Access Route is a </a:t>
            </a:r>
            <a:r>
              <a:rPr lang="en-US" sz="2400"/>
              <a:t>C</a:t>
            </a:r>
            <a:r>
              <a:rPr lang="en-US" sz="2400" b="0" i="0" u="none">
                <a:solidFill>
                  <a:schemeClr val="dk1"/>
                </a:solidFill>
                <a:latin typeface="Tahoma"/>
                <a:ea typeface="Tahoma"/>
                <a:cs typeface="Tahoma"/>
                <a:sym typeface="Tahoma"/>
              </a:rPr>
              <a:t>ollege and </a:t>
            </a:r>
            <a:r>
              <a:rPr lang="en-US" sz="2400"/>
              <a:t>U</a:t>
            </a:r>
            <a:r>
              <a:rPr lang="en-US" sz="2400" b="0" i="0" u="none">
                <a:solidFill>
                  <a:schemeClr val="dk1"/>
                </a:solidFill>
                <a:latin typeface="Tahoma"/>
                <a:ea typeface="Tahoma"/>
                <a:cs typeface="Tahoma"/>
                <a:sym typeface="Tahoma"/>
              </a:rPr>
              <a:t>niversity scheme which offers places on reduced points and extra </a:t>
            </a:r>
            <a:r>
              <a:rPr lang="en-US" sz="2400"/>
              <a:t>C</a:t>
            </a:r>
            <a:r>
              <a:rPr lang="en-US" sz="2400" b="0" i="0" u="none">
                <a:solidFill>
                  <a:schemeClr val="dk1"/>
                </a:solidFill>
                <a:latin typeface="Tahoma"/>
                <a:ea typeface="Tahoma"/>
                <a:cs typeface="Tahoma"/>
                <a:sym typeface="Tahoma"/>
              </a:rPr>
              <a:t>ollege support for school leavers from socio-economically disadvantaged backgrounds who are resident in the Republic of Ireland.</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Students need to apply to the CAO by 1 February and tick the HEAR box. Then fully complete form on the CAO </a:t>
            </a:r>
            <a:r>
              <a:rPr lang="en-US" sz="2400"/>
              <a:t>website</a:t>
            </a:r>
            <a:r>
              <a:rPr lang="en-US" sz="2400" b="0" i="0" u="none">
                <a:solidFill>
                  <a:schemeClr val="dk1"/>
                </a:solidFill>
                <a:latin typeface="Tahoma"/>
                <a:ea typeface="Tahoma"/>
                <a:cs typeface="Tahoma"/>
                <a:sym typeface="Tahoma"/>
              </a:rPr>
              <a:t> by 1</a:t>
            </a:r>
            <a:r>
              <a:rPr lang="en-US" sz="2400" b="0" i="0" u="none" baseline="30000">
                <a:solidFill>
                  <a:schemeClr val="dk1"/>
                </a:solidFill>
                <a:latin typeface="Tahoma"/>
                <a:ea typeface="Tahoma"/>
                <a:cs typeface="Tahoma"/>
                <a:sym typeface="Tahoma"/>
              </a:rPr>
              <a:t>st</a:t>
            </a:r>
            <a:r>
              <a:rPr lang="en-US" sz="2400" b="0" i="0" u="none">
                <a:solidFill>
                  <a:schemeClr val="dk1"/>
                </a:solidFill>
                <a:latin typeface="Tahoma"/>
                <a:ea typeface="Tahoma"/>
                <a:cs typeface="Tahoma"/>
                <a:sym typeface="Tahoma"/>
              </a:rPr>
              <a:t> March 20</a:t>
            </a:r>
            <a:r>
              <a:rPr lang="en-US" sz="2400"/>
              <a:t>21</a:t>
            </a:r>
            <a:r>
              <a:rPr lang="en-US" sz="2400" b="0" i="0" u="none">
                <a:solidFill>
                  <a:schemeClr val="dk1"/>
                </a:solidFill>
                <a:latin typeface="Tahoma"/>
                <a:ea typeface="Tahoma"/>
                <a:cs typeface="Tahoma"/>
                <a:sym typeface="Tahoma"/>
              </a:rPr>
              <a:t>.</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Supporting documents (social welfare statements, salary slips etc) must be submitted to the CAO by </a:t>
            </a:r>
            <a:r>
              <a:rPr lang="en-US" sz="2400"/>
              <a:t>15 of March</a:t>
            </a:r>
            <a:r>
              <a:rPr lang="en-US" sz="2400" b="0" i="0" u="none">
                <a:solidFill>
                  <a:schemeClr val="dk1"/>
                </a:solidFill>
                <a:latin typeface="Tahoma"/>
                <a:ea typeface="Tahoma"/>
                <a:cs typeface="Tahoma"/>
                <a:sym typeface="Tahoma"/>
              </a:rPr>
              <a:t> be deemed eligible for such a scheme.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5"/>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DARE SCHEME</a:t>
            </a:r>
            <a:endParaRPr/>
          </a:p>
        </p:txBody>
      </p:sp>
      <p:sp>
        <p:nvSpPr>
          <p:cNvPr id="273" name="Google Shape;273;p35"/>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920"/>
              <a:buFont typeface="Noto Sans Symbols"/>
              <a:buChar char="■"/>
            </a:pPr>
            <a:r>
              <a:rPr lang="en-US" sz="3200" b="0" i="0" u="none" strike="noStrike" cap="none">
                <a:solidFill>
                  <a:schemeClr val="dk1"/>
                </a:solidFill>
                <a:latin typeface="Tahoma"/>
                <a:ea typeface="Tahoma"/>
                <a:cs typeface="Tahoma"/>
                <a:sym typeface="Tahoma"/>
              </a:rPr>
              <a:t>DARE </a:t>
            </a:r>
            <a:r>
              <a:rPr lang="en-US" sz="2000" b="0" i="0" u="none" strike="noStrike" cap="none">
                <a:solidFill>
                  <a:schemeClr val="dk1"/>
                </a:solidFill>
                <a:latin typeface="Tahoma"/>
                <a:ea typeface="Tahoma"/>
                <a:cs typeface="Tahoma"/>
                <a:sym typeface="Tahoma"/>
              </a:rPr>
              <a:t>SCHEME (DISABILITY ACCESS ROUTE)</a:t>
            </a:r>
            <a:endParaRPr/>
          </a:p>
          <a:p>
            <a:pPr marL="342900" marR="0" lvl="0" indent="-266700" algn="l" rtl="0">
              <a:lnSpc>
                <a:spcPct val="80000"/>
              </a:lnSpc>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DARE is a third level alternative admissions scheme which offers applicants reduced entry points requirements as a result of their disability.</a:t>
            </a:r>
            <a:endParaRPr/>
          </a:p>
          <a:p>
            <a:pPr marL="342900" marR="0" lvl="0" indent="-342900" algn="l" rtl="0">
              <a:lnSpc>
                <a:spcPct val="80000"/>
              </a:lnSpc>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When filling out page 1 of the CAO application form, if your child has a </a:t>
            </a:r>
            <a:r>
              <a:rPr lang="en-US" sz="2000" b="1" i="0" u="none" strike="noStrike" cap="none">
                <a:solidFill>
                  <a:schemeClr val="dk1"/>
                </a:solidFill>
                <a:latin typeface="Tahoma"/>
                <a:ea typeface="Tahoma"/>
                <a:cs typeface="Tahoma"/>
                <a:sym typeface="Tahoma"/>
              </a:rPr>
              <a:t>specific learning</a:t>
            </a:r>
            <a:r>
              <a:rPr lang="en-US" sz="2000" b="0" i="0" u="none" strike="noStrike" cap="none">
                <a:solidFill>
                  <a:schemeClr val="dk1"/>
                </a:solidFill>
                <a:latin typeface="Tahoma"/>
                <a:ea typeface="Tahoma"/>
                <a:cs typeface="Tahoma"/>
                <a:sym typeface="Tahoma"/>
              </a:rPr>
              <a:t> </a:t>
            </a:r>
            <a:r>
              <a:rPr lang="en-US" sz="2000" b="1" i="0" u="none" strike="noStrike" cap="none">
                <a:solidFill>
                  <a:schemeClr val="dk1"/>
                </a:solidFill>
                <a:latin typeface="Tahoma"/>
                <a:ea typeface="Tahoma"/>
                <a:cs typeface="Tahoma"/>
                <a:sym typeface="Tahoma"/>
              </a:rPr>
              <a:t>difficulty</a:t>
            </a:r>
            <a:r>
              <a:rPr lang="en-US" sz="2000" b="0" i="0" u="none" strike="noStrike" cap="none">
                <a:solidFill>
                  <a:schemeClr val="dk1"/>
                </a:solidFill>
                <a:latin typeface="Tahoma"/>
                <a:ea typeface="Tahoma"/>
                <a:cs typeface="Tahoma"/>
                <a:sym typeface="Tahoma"/>
              </a:rPr>
              <a:t> tick the relevant box and complete section </a:t>
            </a:r>
            <a:r>
              <a:rPr lang="en-US" sz="2000" b="1" i="0" u="none" strike="noStrike" cap="none">
                <a:solidFill>
                  <a:schemeClr val="dk1"/>
                </a:solidFill>
                <a:latin typeface="Tahoma"/>
                <a:ea typeface="Tahoma"/>
                <a:cs typeface="Tahoma"/>
                <a:sym typeface="Tahoma"/>
              </a:rPr>
              <a:t>A</a:t>
            </a:r>
            <a:r>
              <a:rPr lang="en-US" sz="2000" b="0" i="0" u="none" strike="noStrike" cap="none">
                <a:solidFill>
                  <a:schemeClr val="dk1"/>
                </a:solidFill>
                <a:latin typeface="Tahoma"/>
                <a:ea typeface="Tahoma"/>
                <a:cs typeface="Tahoma"/>
                <a:sym typeface="Tahoma"/>
              </a:rPr>
              <a:t> of the on-line SIF (Supplementary Information Form): to be </a:t>
            </a:r>
            <a:r>
              <a:rPr lang="en-US" sz="2000"/>
              <a:t>completed</a:t>
            </a:r>
            <a:r>
              <a:rPr lang="en-US" sz="2000" b="0" i="0" u="none" strike="noStrike" cap="none">
                <a:solidFill>
                  <a:schemeClr val="dk1"/>
                </a:solidFill>
                <a:latin typeface="Tahoma"/>
                <a:ea typeface="Tahoma"/>
                <a:cs typeface="Tahoma"/>
                <a:sym typeface="Tahoma"/>
              </a:rPr>
              <a:t> by March 1st.</a:t>
            </a:r>
            <a:endParaRPr/>
          </a:p>
          <a:p>
            <a:pPr marL="342900" marR="0" lvl="0" indent="-342900" algn="l" rtl="0">
              <a:lnSpc>
                <a:spcPct val="80000"/>
              </a:lnSpc>
              <a:spcBef>
                <a:spcPts val="400"/>
              </a:spcBef>
              <a:spcAft>
                <a:spcPts val="0"/>
              </a:spcAft>
              <a:buClr>
                <a:schemeClr val="folHlink"/>
              </a:buClr>
              <a:buSzPts val="1200"/>
              <a:buFont typeface="Noto Sans Symbols"/>
              <a:buNone/>
            </a:pPr>
            <a:endParaRPr sz="2000" b="0" i="0" u="none" strike="noStrike" cap="none">
              <a:solidFill>
                <a:schemeClr val="dk1"/>
              </a:solidFill>
              <a:latin typeface="Tahoma"/>
              <a:ea typeface="Tahoma"/>
              <a:cs typeface="Tahoma"/>
              <a:sym typeface="Tahoma"/>
            </a:endParaRPr>
          </a:p>
          <a:p>
            <a:pPr marL="342900" marR="0" lvl="0" indent="-342900" algn="l" rtl="0">
              <a:lnSpc>
                <a:spcPct val="80000"/>
              </a:lnSpc>
              <a:spcBef>
                <a:spcPts val="400"/>
              </a:spcBef>
              <a:spcAft>
                <a:spcPts val="0"/>
              </a:spcAft>
              <a:buClr>
                <a:schemeClr val="folHlink"/>
              </a:buClr>
              <a:buSzPts val="1200"/>
              <a:buFont typeface="Noto Sans Symbols"/>
              <a:buChar char="■"/>
            </a:pPr>
            <a:r>
              <a:rPr lang="en-US" sz="2000" b="0" i="0" u="none" strike="noStrike" cap="none">
                <a:solidFill>
                  <a:schemeClr val="dk1"/>
                </a:solidFill>
                <a:latin typeface="Tahoma"/>
                <a:ea typeface="Tahoma"/>
                <a:cs typeface="Tahoma"/>
                <a:sym typeface="Tahoma"/>
              </a:rPr>
              <a:t> Then print section </a:t>
            </a:r>
            <a:r>
              <a:rPr lang="en-US" sz="2000" b="1" i="0" u="none" strike="noStrike" cap="none">
                <a:solidFill>
                  <a:schemeClr val="dk1"/>
                </a:solidFill>
                <a:latin typeface="Tahoma"/>
                <a:ea typeface="Tahoma"/>
                <a:cs typeface="Tahoma"/>
                <a:sym typeface="Tahoma"/>
              </a:rPr>
              <a:t>B</a:t>
            </a:r>
            <a:r>
              <a:rPr lang="en-US" sz="2000" b="0" i="0" u="none" strike="noStrike" cap="none">
                <a:solidFill>
                  <a:schemeClr val="dk1"/>
                </a:solidFill>
                <a:latin typeface="Tahoma"/>
                <a:ea typeface="Tahoma"/>
                <a:cs typeface="Tahoma"/>
                <a:sym typeface="Tahoma"/>
              </a:rPr>
              <a:t> (Educational Impact Statement) which will be completed by the School</a:t>
            </a:r>
            <a:r>
              <a:rPr lang="en-US" sz="2000"/>
              <a:t>: to be completed by March 15th.</a:t>
            </a:r>
            <a:endParaRPr/>
          </a:p>
          <a:p>
            <a:pPr marL="342900" marR="0" lvl="0" indent="-266700" algn="l" rtl="0">
              <a:spcBef>
                <a:spcPts val="400"/>
              </a:spcBef>
              <a:spcAft>
                <a:spcPts val="0"/>
              </a:spcAft>
              <a:buClr>
                <a:schemeClr val="folHlink"/>
              </a:buClr>
              <a:buSzPts val="1200"/>
              <a:buFont typeface="Noto Sans Symbols"/>
              <a:buNone/>
            </a:pPr>
            <a:endParaRPr sz="2000" b="0" i="0" u="none">
              <a:solidFill>
                <a:schemeClr val="dk1"/>
              </a:solidFill>
              <a:latin typeface="Tahoma"/>
              <a:ea typeface="Tahoma"/>
              <a:cs typeface="Tahoma"/>
              <a:sym typeface="Tahom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6"/>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DARE continued</a:t>
            </a:r>
            <a:endParaRPr/>
          </a:p>
        </p:txBody>
      </p:sp>
      <p:sp>
        <p:nvSpPr>
          <p:cNvPr id="279" name="Google Shape;279;p36"/>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Section C – Download Evidence of disability section – and have completed by the appropriate medical professional (if you do not have an existing medical report). </a:t>
            </a:r>
            <a:endParaRPr/>
          </a:p>
          <a:p>
            <a:pPr marL="342900" marR="0" lvl="0" indent="-236220" algn="l" rtl="0">
              <a:lnSpc>
                <a:spcPct val="80000"/>
              </a:lnSpc>
              <a:spcBef>
                <a:spcPts val="560"/>
              </a:spcBef>
              <a:spcAft>
                <a:spcPts val="0"/>
              </a:spcAft>
              <a:buClr>
                <a:schemeClr val="folHlink"/>
              </a:buClr>
              <a:buSzPts val="1680"/>
              <a:buFont typeface="Noto Sans Symbols"/>
              <a:buNone/>
            </a:pPr>
            <a:endParaRPr sz="2800" b="0" i="0" u="none">
              <a:solidFill>
                <a:schemeClr val="dk1"/>
              </a:solidFill>
              <a:latin typeface="Tahoma"/>
              <a:ea typeface="Tahoma"/>
              <a:cs typeface="Tahoma"/>
              <a:sym typeface="Tahoma"/>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Candidates with Specific Learning Difficulty (dyslexia, etc) must provide a full psychological assessment of any age.</a:t>
            </a:r>
            <a:endParaRPr sz="2800" b="0" i="0" u="none">
              <a:solidFill>
                <a:schemeClr val="dk1"/>
              </a:solidFill>
              <a:latin typeface="Tahoma"/>
              <a:ea typeface="Tahoma"/>
              <a:cs typeface="Tahoma"/>
              <a:sym typeface="Tahoma"/>
            </a:endParaRPr>
          </a:p>
          <a:p>
            <a:pPr marL="342900" marR="0" lvl="0" indent="-414019" algn="l" rtl="0">
              <a:lnSpc>
                <a:spcPct val="80000"/>
              </a:lnSpc>
              <a:spcBef>
                <a:spcPts val="560"/>
              </a:spcBef>
              <a:spcAft>
                <a:spcPts val="0"/>
              </a:spcAft>
              <a:buClr>
                <a:schemeClr val="folHlink"/>
              </a:buClr>
              <a:buSzPts val="2800"/>
              <a:buFont typeface="Noto Sans Symbols"/>
              <a:buChar char="■"/>
            </a:pPr>
            <a:endParaRPr sz="2800"/>
          </a:p>
          <a:p>
            <a:pPr marL="342900" marR="0" lvl="0" indent="-342900" algn="l" rtl="0">
              <a:lnSpc>
                <a:spcPct val="80000"/>
              </a:lnSpc>
              <a:spcBef>
                <a:spcPts val="560"/>
              </a:spcBef>
              <a:spcAft>
                <a:spcPts val="0"/>
              </a:spcAft>
              <a:buClr>
                <a:schemeClr val="folHlink"/>
              </a:buClr>
              <a:buSzPts val="1680"/>
              <a:buFont typeface="Noto Sans Symbols"/>
              <a:buChar char="■"/>
            </a:pPr>
            <a:r>
              <a:rPr lang="en-US" sz="2800"/>
              <a:t>R</a:t>
            </a:r>
            <a:r>
              <a:rPr lang="en-US" sz="2800" b="0" i="0" u="none">
                <a:solidFill>
                  <a:schemeClr val="dk1"/>
                </a:solidFill>
                <a:latin typeface="Tahoma"/>
                <a:ea typeface="Tahoma"/>
                <a:cs typeface="Tahoma"/>
                <a:sym typeface="Tahoma"/>
              </a:rPr>
              <a:t>emit documentation to the CAO </a:t>
            </a:r>
            <a:r>
              <a:rPr lang="en-US" sz="2800"/>
              <a:t>by 15th of March</a:t>
            </a:r>
            <a:r>
              <a:rPr lang="en-US" sz="2800" b="0" i="0" u="none">
                <a:solidFill>
                  <a:schemeClr val="dk1"/>
                </a:solidFill>
                <a:latin typeface="Tahoma"/>
                <a:ea typeface="Tahoma"/>
                <a:cs typeface="Tahoma"/>
                <a:sym typeface="Tahoma"/>
              </a:rPr>
              <a:t> at the latest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7"/>
          <p:cNvSpPr txBox="1">
            <a:spLocks noGrp="1"/>
          </p:cNvSpPr>
          <p:nvPr>
            <p:ph type="title"/>
          </p:nvPr>
        </p:nvSpPr>
        <p:spPr>
          <a:xfrm>
            <a:off x="1042987" y="260350"/>
            <a:ext cx="7794625" cy="7921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In Summary</a:t>
            </a:r>
            <a:endParaRPr/>
          </a:p>
        </p:txBody>
      </p:sp>
      <p:sp>
        <p:nvSpPr>
          <p:cNvPr id="287" name="Google Shape;287;p37"/>
          <p:cNvSpPr txBox="1">
            <a:spLocks noGrp="1"/>
          </p:cNvSpPr>
          <p:nvPr>
            <p:ph type="body" idx="1"/>
          </p:nvPr>
        </p:nvSpPr>
        <p:spPr>
          <a:xfrm>
            <a:off x="1182687" y="1628775"/>
            <a:ext cx="7772400" cy="48958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Research courses thoroughly</a:t>
            </a:r>
            <a:endParaRPr/>
          </a:p>
          <a:p>
            <a:pPr marL="342900" marR="0" lvl="0" indent="-342900" algn="l" rtl="0">
              <a:lnSpc>
                <a:spcPct val="100000"/>
              </a:lnSpc>
              <a:spcBef>
                <a:spcPts val="72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Apply by </a:t>
            </a:r>
            <a:r>
              <a:rPr lang="en-US" sz="3600"/>
              <a:t>February 1st</a:t>
            </a:r>
            <a:r>
              <a:rPr lang="en-US" sz="3600" b="0" i="0" u="none">
                <a:solidFill>
                  <a:schemeClr val="dk1"/>
                </a:solidFill>
                <a:latin typeface="Tahoma"/>
                <a:ea typeface="Tahoma"/>
                <a:cs typeface="Tahoma"/>
                <a:sym typeface="Tahoma"/>
              </a:rPr>
              <a:t> </a:t>
            </a:r>
            <a:endParaRPr/>
          </a:p>
          <a:p>
            <a:pPr marL="342900" marR="0" lvl="0" indent="-342900" algn="l" rtl="0">
              <a:lnSpc>
                <a:spcPct val="100000"/>
              </a:lnSpc>
              <a:spcBef>
                <a:spcPts val="72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Apply </a:t>
            </a:r>
            <a:r>
              <a:rPr lang="en-US" sz="3600"/>
              <a:t>O</a:t>
            </a:r>
            <a:r>
              <a:rPr lang="en-US" sz="3600" b="0" i="0" u="none">
                <a:solidFill>
                  <a:schemeClr val="dk1"/>
                </a:solidFill>
                <a:latin typeface="Tahoma"/>
                <a:ea typeface="Tahoma"/>
                <a:cs typeface="Tahoma"/>
                <a:sym typeface="Tahoma"/>
              </a:rPr>
              <a:t>nline</a:t>
            </a:r>
            <a:endParaRPr/>
          </a:p>
          <a:p>
            <a:pPr marL="342900" marR="0" lvl="0" indent="-342900" algn="l" rtl="0">
              <a:lnSpc>
                <a:spcPct val="100000"/>
              </a:lnSpc>
              <a:spcBef>
                <a:spcPts val="72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Put courses in order of preference</a:t>
            </a:r>
            <a:endParaRPr/>
          </a:p>
          <a:p>
            <a:pPr marL="342900" marR="0" lvl="0" indent="-342900" algn="l" rtl="0">
              <a:lnSpc>
                <a:spcPct val="100000"/>
              </a:lnSpc>
              <a:spcBef>
                <a:spcPts val="72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Obtain / retain proof of application</a:t>
            </a:r>
            <a:endParaRPr/>
          </a:p>
          <a:p>
            <a:pPr marL="342900" marR="0" lvl="0" indent="-342900" algn="l" rtl="0">
              <a:lnSpc>
                <a:spcPct val="100000"/>
              </a:lnSpc>
              <a:spcBef>
                <a:spcPts val="720"/>
              </a:spcBef>
              <a:spcAft>
                <a:spcPts val="0"/>
              </a:spcAft>
              <a:buClr>
                <a:schemeClr val="folHlink"/>
              </a:buClr>
              <a:buSzPts val="2160"/>
              <a:buFont typeface="Noto Sans Symbols"/>
              <a:buChar char="■"/>
            </a:pPr>
            <a:r>
              <a:rPr lang="en-US" sz="3600" b="0" i="0" u="none">
                <a:solidFill>
                  <a:schemeClr val="dk1"/>
                </a:solidFill>
                <a:latin typeface="Tahoma"/>
                <a:ea typeface="Tahoma"/>
                <a:cs typeface="Tahoma"/>
                <a:sym typeface="Tahoma"/>
              </a:rPr>
              <a:t>Be careful with </a:t>
            </a:r>
            <a:r>
              <a:rPr lang="en-US" sz="3600"/>
              <a:t>C</a:t>
            </a:r>
            <a:r>
              <a:rPr lang="en-US" sz="3600" b="0" i="0" u="none">
                <a:solidFill>
                  <a:schemeClr val="dk1"/>
                </a:solidFill>
                <a:latin typeface="Tahoma"/>
                <a:ea typeface="Tahoma"/>
                <a:cs typeface="Tahoma"/>
                <a:sym typeface="Tahoma"/>
              </a:rPr>
              <a:t>hange of </a:t>
            </a:r>
            <a:r>
              <a:rPr lang="en-US" sz="3600"/>
              <a:t>M</a:t>
            </a:r>
            <a:r>
              <a:rPr lang="en-US" sz="3600" b="0" i="0" u="none">
                <a:solidFill>
                  <a:schemeClr val="dk1"/>
                </a:solidFill>
                <a:latin typeface="Tahoma"/>
                <a:ea typeface="Tahoma"/>
                <a:cs typeface="Tahoma"/>
                <a:sym typeface="Tahoma"/>
              </a:rPr>
              <a:t>ind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7">
                                            <p:txEl>
                                              <p:pRg st="0" end="0"/>
                                            </p:txEl>
                                          </p:spTgt>
                                        </p:tgtEl>
                                        <p:attrNameLst>
                                          <p:attrName>style.visibility</p:attrName>
                                        </p:attrNameLst>
                                      </p:cBhvr>
                                      <p:to>
                                        <p:strVal val="visible"/>
                                      </p:to>
                                    </p:set>
                                    <p:anim calcmode="lin" valueType="num">
                                      <p:cBhvr additive="base">
                                        <p:cTn id="7" dur="500"/>
                                        <p:tgtEl>
                                          <p:spTgt spid="287">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87">
                                            <p:txEl>
                                              <p:pRg st="1" end="1"/>
                                            </p:txEl>
                                          </p:spTgt>
                                        </p:tgtEl>
                                        <p:attrNameLst>
                                          <p:attrName>style.visibility</p:attrName>
                                        </p:attrNameLst>
                                      </p:cBhvr>
                                      <p:to>
                                        <p:strVal val="visible"/>
                                      </p:to>
                                    </p:set>
                                    <p:anim calcmode="lin" valueType="num">
                                      <p:cBhvr additive="base">
                                        <p:cTn id="12" dur="500"/>
                                        <p:tgtEl>
                                          <p:spTgt spid="287">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87">
                                            <p:txEl>
                                              <p:pRg st="2" end="2"/>
                                            </p:txEl>
                                          </p:spTgt>
                                        </p:tgtEl>
                                        <p:attrNameLst>
                                          <p:attrName>style.visibility</p:attrName>
                                        </p:attrNameLst>
                                      </p:cBhvr>
                                      <p:to>
                                        <p:strVal val="visible"/>
                                      </p:to>
                                    </p:set>
                                    <p:anim calcmode="lin" valueType="num">
                                      <p:cBhvr additive="base">
                                        <p:cTn id="17" dur="500"/>
                                        <p:tgtEl>
                                          <p:spTgt spid="287">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87">
                                            <p:txEl>
                                              <p:pRg st="3" end="3"/>
                                            </p:txEl>
                                          </p:spTgt>
                                        </p:tgtEl>
                                        <p:attrNameLst>
                                          <p:attrName>style.visibility</p:attrName>
                                        </p:attrNameLst>
                                      </p:cBhvr>
                                      <p:to>
                                        <p:strVal val="visible"/>
                                      </p:to>
                                    </p:set>
                                    <p:anim calcmode="lin" valueType="num">
                                      <p:cBhvr additive="base">
                                        <p:cTn id="22" dur="500"/>
                                        <p:tgtEl>
                                          <p:spTgt spid="287">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87">
                                            <p:txEl>
                                              <p:pRg st="4" end="4"/>
                                            </p:txEl>
                                          </p:spTgt>
                                        </p:tgtEl>
                                        <p:attrNameLst>
                                          <p:attrName>style.visibility</p:attrName>
                                        </p:attrNameLst>
                                      </p:cBhvr>
                                      <p:to>
                                        <p:strVal val="visible"/>
                                      </p:to>
                                    </p:set>
                                    <p:anim calcmode="lin" valueType="num">
                                      <p:cBhvr additive="base">
                                        <p:cTn id="27" dur="500"/>
                                        <p:tgtEl>
                                          <p:spTgt spid="287">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87">
                                            <p:txEl>
                                              <p:pRg st="5" end="5"/>
                                            </p:txEl>
                                          </p:spTgt>
                                        </p:tgtEl>
                                        <p:attrNameLst>
                                          <p:attrName>style.visibility</p:attrName>
                                        </p:attrNameLst>
                                      </p:cBhvr>
                                      <p:to>
                                        <p:strVal val="visible"/>
                                      </p:to>
                                    </p:set>
                                    <p:anim calcmode="lin" valueType="num">
                                      <p:cBhvr additive="base">
                                        <p:cTn id="32" dur="500"/>
                                        <p:tgtEl>
                                          <p:spTgt spid="287">
                                            <p:txEl>
                                              <p:pRg st="5" end="5"/>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8"/>
          <p:cNvSpPr txBox="1">
            <a:spLocks noGrp="1"/>
          </p:cNvSpPr>
          <p:nvPr>
            <p:ph type="title"/>
          </p:nvPr>
        </p:nvSpPr>
        <p:spPr>
          <a:xfrm>
            <a:off x="1042987" y="260350"/>
            <a:ext cx="7794625" cy="7921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Other Options</a:t>
            </a:r>
            <a:endParaRPr/>
          </a:p>
        </p:txBody>
      </p:sp>
      <p:sp>
        <p:nvSpPr>
          <p:cNvPr id="293" name="Google Shape;293;p38"/>
          <p:cNvSpPr txBox="1">
            <a:spLocks noGrp="1"/>
          </p:cNvSpPr>
          <p:nvPr>
            <p:ph type="body" idx="1"/>
          </p:nvPr>
        </p:nvSpPr>
        <p:spPr>
          <a:xfrm>
            <a:off x="1182687" y="1628775"/>
            <a:ext cx="7772400" cy="48958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Post Leaving Certificate Courses</a:t>
            </a:r>
            <a:endParaRPr/>
          </a:p>
          <a:p>
            <a:pPr marL="742950" marR="0" lvl="1" indent="-285750" algn="l" rtl="0">
              <a:lnSpc>
                <a:spcPct val="100000"/>
              </a:lnSpc>
              <a:spcBef>
                <a:spcPts val="480"/>
              </a:spcBef>
              <a:spcAft>
                <a:spcPts val="0"/>
              </a:spcAft>
              <a:buClr>
                <a:schemeClr val="hlink"/>
              </a:buClr>
              <a:buSzPts val="1320"/>
              <a:buFont typeface="Noto Sans Symbols"/>
              <a:buChar char="■"/>
            </a:pPr>
            <a:r>
              <a:rPr lang="en-US" sz="2400" b="0" i="0" u="none" strike="noStrike" cap="none">
                <a:solidFill>
                  <a:srgbClr val="0000FF"/>
                </a:solidFill>
                <a:latin typeface="Tahoma"/>
                <a:ea typeface="Tahoma"/>
                <a:cs typeface="Tahoma"/>
                <a:sym typeface="Tahoma"/>
              </a:rPr>
              <a:t>FETAC links scheme –level 5/6</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Apprenticeships</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Defence Forces – Cadets </a:t>
            </a:r>
            <a:r>
              <a:rPr lang="en-US" sz="2400"/>
              <a:t>www.military.ie</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Gardaí (Academic entry requirements: </a:t>
            </a:r>
            <a:r>
              <a:rPr lang="en-US" sz="2400" b="1" i="0" u="sng">
                <a:solidFill>
                  <a:schemeClr val="dk1"/>
                </a:solidFill>
                <a:latin typeface="Tahoma"/>
                <a:ea typeface="Tahoma"/>
                <a:cs typeface="Tahoma"/>
                <a:sym typeface="Tahoma"/>
              </a:rPr>
              <a:t>Two</a:t>
            </a:r>
            <a:r>
              <a:rPr lang="en-US" sz="2400" b="1" i="0" u="none">
                <a:solidFill>
                  <a:schemeClr val="dk1"/>
                </a:solidFill>
                <a:latin typeface="Tahoma"/>
                <a:ea typeface="Tahoma"/>
                <a:cs typeface="Tahoma"/>
                <a:sym typeface="Tahoma"/>
              </a:rPr>
              <a:t> O6’s from English, Irish or other language plus 3 other O6’s.</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Fáilte Ireland</a:t>
            </a:r>
            <a:endParaRPr/>
          </a:p>
          <a:p>
            <a:pPr marL="342900" marR="0" lvl="0" indent="-342900" algn="l" rtl="0">
              <a:lnSpc>
                <a:spcPct val="100000"/>
              </a:lnSpc>
              <a:spcBef>
                <a:spcPts val="480"/>
              </a:spcBef>
              <a:spcAft>
                <a:spcPts val="0"/>
              </a:spcAft>
              <a:buClr>
                <a:schemeClr val="folHlink"/>
              </a:buClr>
              <a:buSzPts val="1440"/>
              <a:buFont typeface="Noto Sans Symbols"/>
              <a:buChar char="■"/>
            </a:pPr>
            <a:r>
              <a:rPr lang="en-US" sz="2400" b="0" i="0" u="none">
                <a:solidFill>
                  <a:schemeClr val="dk1"/>
                </a:solidFill>
                <a:latin typeface="Tahoma"/>
                <a:ea typeface="Tahoma"/>
                <a:cs typeface="Tahoma"/>
                <a:sym typeface="Tahoma"/>
              </a:rPr>
              <a:t>Direct to Employment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3">
                                            <p:txEl>
                                              <p:pRg st="0" end="0"/>
                                            </p:txEl>
                                          </p:spTgt>
                                        </p:tgtEl>
                                        <p:attrNameLst>
                                          <p:attrName>style.visibility</p:attrName>
                                        </p:attrNameLst>
                                      </p:cBhvr>
                                      <p:to>
                                        <p:strVal val="visible"/>
                                      </p:to>
                                    </p:set>
                                    <p:anim calcmode="lin" valueType="num">
                                      <p:cBhvr additive="base">
                                        <p:cTn id="7" dur="500"/>
                                        <p:tgtEl>
                                          <p:spTgt spid="29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93">
                                            <p:txEl>
                                              <p:pRg st="1" end="1"/>
                                            </p:txEl>
                                          </p:spTgt>
                                        </p:tgtEl>
                                        <p:attrNameLst>
                                          <p:attrName>style.visibility</p:attrName>
                                        </p:attrNameLst>
                                      </p:cBhvr>
                                      <p:to>
                                        <p:strVal val="visible"/>
                                      </p:to>
                                    </p:set>
                                    <p:anim calcmode="lin" valueType="num">
                                      <p:cBhvr additive="base">
                                        <p:cTn id="12" dur="500"/>
                                        <p:tgtEl>
                                          <p:spTgt spid="293">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93">
                                            <p:txEl>
                                              <p:pRg st="2" end="2"/>
                                            </p:txEl>
                                          </p:spTgt>
                                        </p:tgtEl>
                                        <p:attrNameLst>
                                          <p:attrName>style.visibility</p:attrName>
                                        </p:attrNameLst>
                                      </p:cBhvr>
                                      <p:to>
                                        <p:strVal val="visible"/>
                                      </p:to>
                                    </p:set>
                                    <p:anim calcmode="lin" valueType="num">
                                      <p:cBhvr additive="base">
                                        <p:cTn id="17" dur="500"/>
                                        <p:tgtEl>
                                          <p:spTgt spid="293">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93">
                                            <p:txEl>
                                              <p:pRg st="3" end="3"/>
                                            </p:txEl>
                                          </p:spTgt>
                                        </p:tgtEl>
                                        <p:attrNameLst>
                                          <p:attrName>style.visibility</p:attrName>
                                        </p:attrNameLst>
                                      </p:cBhvr>
                                      <p:to>
                                        <p:strVal val="visible"/>
                                      </p:to>
                                    </p:set>
                                    <p:anim calcmode="lin" valueType="num">
                                      <p:cBhvr additive="base">
                                        <p:cTn id="22" dur="500"/>
                                        <p:tgtEl>
                                          <p:spTgt spid="293">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93">
                                            <p:txEl>
                                              <p:pRg st="4" end="4"/>
                                            </p:txEl>
                                          </p:spTgt>
                                        </p:tgtEl>
                                        <p:attrNameLst>
                                          <p:attrName>style.visibility</p:attrName>
                                        </p:attrNameLst>
                                      </p:cBhvr>
                                      <p:to>
                                        <p:strVal val="visible"/>
                                      </p:to>
                                    </p:set>
                                    <p:anim calcmode="lin" valueType="num">
                                      <p:cBhvr additive="base">
                                        <p:cTn id="27" dur="500"/>
                                        <p:tgtEl>
                                          <p:spTgt spid="293">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93">
                                            <p:txEl>
                                              <p:pRg st="5" end="5"/>
                                            </p:txEl>
                                          </p:spTgt>
                                        </p:tgtEl>
                                        <p:attrNameLst>
                                          <p:attrName>style.visibility</p:attrName>
                                        </p:attrNameLst>
                                      </p:cBhvr>
                                      <p:to>
                                        <p:strVal val="visible"/>
                                      </p:to>
                                    </p:set>
                                    <p:anim calcmode="lin" valueType="num">
                                      <p:cBhvr additive="base">
                                        <p:cTn id="32" dur="500"/>
                                        <p:tgtEl>
                                          <p:spTgt spid="293">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93">
                                            <p:txEl>
                                              <p:pRg st="6" end="6"/>
                                            </p:txEl>
                                          </p:spTgt>
                                        </p:tgtEl>
                                        <p:attrNameLst>
                                          <p:attrName>style.visibility</p:attrName>
                                        </p:attrNameLst>
                                      </p:cBhvr>
                                      <p:to>
                                        <p:strVal val="visible"/>
                                      </p:to>
                                    </p:set>
                                    <p:anim calcmode="lin" valueType="num">
                                      <p:cBhvr additive="base">
                                        <p:cTn id="37" dur="500"/>
                                        <p:tgtEl>
                                          <p:spTgt spid="293">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9"/>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Apprenticeships</a:t>
            </a:r>
            <a:endParaRPr/>
          </a:p>
        </p:txBody>
      </p:sp>
      <p:sp>
        <p:nvSpPr>
          <p:cNvPr id="299" name="Google Shape;299;p39"/>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920"/>
              <a:buFont typeface="Noto Sans Symbols"/>
              <a:buChar char="■"/>
            </a:pPr>
            <a:r>
              <a:rPr lang="en-US" sz="3200" b="0" i="0" u="sng">
                <a:solidFill>
                  <a:schemeClr val="hlink"/>
                </a:solidFill>
                <a:latin typeface="Tahoma"/>
                <a:ea typeface="Tahoma"/>
                <a:cs typeface="Tahoma"/>
                <a:sym typeface="Tahoma"/>
                <a:hlinkClick r:id="rId3"/>
              </a:rPr>
              <a:t>www.apprentices.ie</a:t>
            </a:r>
            <a:endParaRPr/>
          </a:p>
          <a:p>
            <a:pPr marL="342900" marR="0" lvl="0" indent="-342900" algn="l" rtl="0">
              <a:lnSpc>
                <a:spcPct val="100000"/>
              </a:lnSpc>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a:p>
            <a:pPr marL="342900" marR="0" lvl="0" indent="-342900" algn="l" rtl="0">
              <a:lnSpc>
                <a:spcPct val="100000"/>
              </a:lnSpc>
              <a:spcBef>
                <a:spcPts val="640"/>
              </a:spcBef>
              <a:spcAft>
                <a:spcPts val="0"/>
              </a:spcAft>
              <a:buClr>
                <a:schemeClr val="folHlink"/>
              </a:buClr>
              <a:buSzPts val="1920"/>
              <a:buFont typeface="Noto Sans Symbols"/>
              <a:buChar char="■"/>
            </a:pPr>
            <a:r>
              <a:rPr lang="en-US" sz="3200" b="0" i="0" u="sng">
                <a:solidFill>
                  <a:schemeClr val="hlink"/>
                </a:solidFill>
                <a:latin typeface="Tahoma"/>
                <a:ea typeface="Tahoma"/>
                <a:cs typeface="Tahoma"/>
                <a:sym typeface="Tahoma"/>
                <a:hlinkClick r:id="rId4"/>
              </a:rPr>
              <a:t>www.apprenticeship.ie</a:t>
            </a:r>
            <a:endParaRPr/>
          </a:p>
          <a:p>
            <a:pPr marL="342900" marR="0" lvl="0" indent="-220980" algn="l" rtl="0">
              <a:lnSpc>
                <a:spcPct val="100000"/>
              </a:lnSpc>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a:p>
            <a:pPr marL="342900" marR="0" lvl="0" indent="-342900" algn="l" rtl="0">
              <a:lnSpc>
                <a:spcPct val="100000"/>
              </a:lnSpc>
              <a:spcBef>
                <a:spcPts val="640"/>
              </a:spcBef>
              <a:spcAft>
                <a:spcPts val="0"/>
              </a:spcAft>
              <a:buClr>
                <a:schemeClr val="folHlink"/>
              </a:buClr>
              <a:buSzPts val="1920"/>
              <a:buFont typeface="Noto Sans Symbols"/>
              <a:buNone/>
            </a:pPr>
            <a:r>
              <a:rPr lang="en-US" sz="3200" b="0" i="0" u="none">
                <a:solidFill>
                  <a:schemeClr val="dk1"/>
                </a:solidFill>
                <a:latin typeface="Tahoma"/>
                <a:ea typeface="Tahoma"/>
                <a:cs typeface="Tahoma"/>
                <a:sym typeface="Tahoma"/>
              </a:rPr>
              <a:t>Apprenticeships are generally 4 years in length and apprentices are paid throughout their training.</a:t>
            </a:r>
            <a:endParaRPr/>
          </a:p>
          <a:p>
            <a:pPr marL="342900" marR="0" lvl="0" indent="-220980" algn="l" rtl="0">
              <a:spcBef>
                <a:spcPts val="640"/>
              </a:spcBef>
              <a:spcAft>
                <a:spcPts val="0"/>
              </a:spcAft>
              <a:buClr>
                <a:schemeClr val="folHlink"/>
              </a:buClr>
              <a:buSzPts val="1920"/>
              <a:buFont typeface="Noto Sans Symbols"/>
              <a:buNone/>
            </a:pPr>
            <a:endParaRPr sz="3200" b="0" i="0" u="none">
              <a:solidFill>
                <a:schemeClr val="dk1"/>
              </a:solidFill>
              <a:latin typeface="Tahoma"/>
              <a:ea typeface="Tahoma"/>
              <a:cs typeface="Tahoma"/>
              <a:sym typeface="Tahom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0"/>
          <p:cNvSpPr txBox="1">
            <a:spLocks noGrp="1"/>
          </p:cNvSpPr>
          <p:nvPr>
            <p:ph type="title"/>
          </p:nvPr>
        </p:nvSpPr>
        <p:spPr>
          <a:xfrm>
            <a:off x="1150937" y="260350"/>
            <a:ext cx="7794625" cy="10080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4400" b="1" i="0" u="none" strike="noStrike" cap="none">
                <a:solidFill>
                  <a:schemeClr val="dk2"/>
                </a:solidFill>
                <a:latin typeface="Tahoma"/>
                <a:ea typeface="Tahoma"/>
                <a:cs typeface="Tahoma"/>
                <a:sym typeface="Tahoma"/>
              </a:rPr>
              <a:t>Access to Medicine 20</a:t>
            </a:r>
            <a:r>
              <a:rPr lang="en-US" b="1"/>
              <a:t>21</a:t>
            </a:r>
            <a:endParaRPr/>
          </a:p>
        </p:txBody>
      </p:sp>
      <p:sp>
        <p:nvSpPr>
          <p:cNvPr id="305" name="Google Shape;305;p40"/>
          <p:cNvSpPr txBox="1">
            <a:spLocks noGrp="1"/>
          </p:cNvSpPr>
          <p:nvPr>
            <p:ph type="body" idx="1"/>
          </p:nvPr>
        </p:nvSpPr>
        <p:spPr>
          <a:xfrm>
            <a:off x="1150925" y="2017699"/>
            <a:ext cx="7804200" cy="44289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Minimum of 480 CAO points</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1 but preferably 2 science subjects</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Completion of the HPAT (Health Professions Admissions Test-Ireland) </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Register on-line from Early-November to  January 20</a:t>
            </a:r>
            <a:r>
              <a:rPr lang="en-US" sz="2800"/>
              <a:t>21</a:t>
            </a:r>
            <a:r>
              <a:rPr lang="en-US" sz="2800" b="0" i="0" u="none">
                <a:solidFill>
                  <a:schemeClr val="dk1"/>
                </a:solidFill>
                <a:latin typeface="Tahoma"/>
                <a:ea typeface="Tahoma"/>
                <a:cs typeface="Tahoma"/>
                <a:sym typeface="Tahoma"/>
              </a:rPr>
              <a:t> at </a:t>
            </a:r>
            <a:r>
              <a:rPr lang="en-US" sz="2800" b="0" i="0" u="sng">
                <a:solidFill>
                  <a:schemeClr val="hlink"/>
                </a:solidFill>
                <a:latin typeface="Tahoma"/>
                <a:ea typeface="Tahoma"/>
                <a:cs typeface="Tahoma"/>
                <a:sym typeface="Tahoma"/>
                <a:hlinkClick r:id="rId3"/>
              </a:rPr>
              <a:t>www.hpat-ireland.acer.edu.au</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 Test will take place </a:t>
            </a:r>
            <a:r>
              <a:rPr lang="en-US" sz="2800"/>
              <a:t>in </a:t>
            </a:r>
            <a:r>
              <a:rPr lang="en-US" sz="2800" b="0" i="0" u="none">
                <a:solidFill>
                  <a:schemeClr val="dk1"/>
                </a:solidFill>
                <a:latin typeface="Tahoma"/>
                <a:ea typeface="Tahoma"/>
                <a:cs typeface="Tahoma"/>
                <a:sym typeface="Tahoma"/>
              </a:rPr>
              <a:t>February 20</a:t>
            </a:r>
            <a:r>
              <a:rPr lang="en-US" sz="2800"/>
              <a:t>21 (tbd)</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 Results released late June 20</a:t>
            </a:r>
            <a:r>
              <a:rPr lang="en-US" sz="2800"/>
              <a:t>21</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Test centres: Dublin, Cork, Galway etc. </a:t>
            </a:r>
            <a:endParaRPr/>
          </a:p>
          <a:p>
            <a:pPr marL="342900" marR="0" lvl="0" indent="-342900" algn="l" rtl="0">
              <a:lnSpc>
                <a:spcPct val="80000"/>
              </a:lnSpc>
              <a:spcBef>
                <a:spcPts val="560"/>
              </a:spcBef>
              <a:spcAft>
                <a:spcPts val="0"/>
              </a:spcAft>
              <a:buClr>
                <a:schemeClr val="folHlink"/>
              </a:buClr>
              <a:buSzPts val="1680"/>
              <a:buFont typeface="Noto Sans Symbols"/>
              <a:buChar char="■"/>
            </a:pPr>
            <a:r>
              <a:rPr lang="en-US" sz="2800" b="0" i="0" u="none">
                <a:solidFill>
                  <a:schemeClr val="dk1"/>
                </a:solidFill>
                <a:latin typeface="Tahoma"/>
                <a:ea typeface="Tahoma"/>
                <a:cs typeface="Tahoma"/>
                <a:sym typeface="Tahoma"/>
              </a:rPr>
              <a:t>Cost: €95 (all inclusive).</a:t>
            </a:r>
            <a:endParaRPr sz="2800" b="0" i="0" u="none">
              <a:solidFill>
                <a:schemeClr val="dk1"/>
              </a:solidFill>
              <a:latin typeface="Tahoma"/>
              <a:ea typeface="Tahoma"/>
              <a:cs typeface="Tahoma"/>
              <a:sym typeface="Tahoma"/>
            </a:endParaRPr>
          </a:p>
          <a:p>
            <a:pPr marL="342900" marR="0" lvl="0" indent="0" algn="l" rtl="0">
              <a:lnSpc>
                <a:spcPct val="80000"/>
              </a:lnSpc>
              <a:spcBef>
                <a:spcPts val="560"/>
              </a:spcBef>
              <a:spcAft>
                <a:spcPts val="0"/>
              </a:spcAft>
              <a:buNone/>
            </a:pPr>
            <a:endParaRPr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1"/>
          <p:cNvSpPr txBox="1">
            <a:spLocks noGrp="1"/>
          </p:cNvSpPr>
          <p:nvPr>
            <p:ph type="title"/>
          </p:nvPr>
        </p:nvSpPr>
        <p:spPr>
          <a:xfrm>
            <a:off x="1173150" y="138820"/>
            <a:ext cx="7772400" cy="16218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Access to Medicine 20</a:t>
            </a:r>
            <a:r>
              <a:rPr lang="en-US"/>
              <a:t>21</a:t>
            </a:r>
            <a:r>
              <a:rPr lang="en-US" sz="4400" b="0" i="0" u="none" strike="noStrike" cap="none">
                <a:solidFill>
                  <a:schemeClr val="dk2"/>
                </a:solidFill>
                <a:latin typeface="Tahoma"/>
                <a:ea typeface="Tahoma"/>
                <a:cs typeface="Tahoma"/>
                <a:sym typeface="Tahoma"/>
              </a:rPr>
              <a:t> continued</a:t>
            </a:r>
            <a:endParaRPr/>
          </a:p>
        </p:txBody>
      </p:sp>
      <p:sp>
        <p:nvSpPr>
          <p:cNvPr id="311" name="Google Shape;311;p41"/>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660400" marR="0" lvl="0" indent="-660400" algn="l" rtl="0">
              <a:lnSpc>
                <a:spcPct val="80000"/>
              </a:lnSpc>
              <a:spcBef>
                <a:spcPts val="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HPAT test is a 2.5 hour paper-based test consisting of 3 modules or sections</a:t>
            </a:r>
            <a:endParaRPr/>
          </a:p>
          <a:p>
            <a:pPr marL="660400" marR="0" lvl="0" indent="-660400" algn="l" rtl="0">
              <a:lnSpc>
                <a:spcPct val="80000"/>
              </a:lnSpc>
              <a:spcBef>
                <a:spcPts val="640"/>
              </a:spcBef>
              <a:spcAft>
                <a:spcPts val="0"/>
              </a:spcAft>
              <a:buClr>
                <a:schemeClr val="folHlink"/>
              </a:buClr>
              <a:buSzPts val="1920"/>
              <a:buFont typeface="Noto Sans Symbols"/>
              <a:buAutoNum type="romanLcParenBoth"/>
            </a:pPr>
            <a:r>
              <a:rPr lang="en-US" sz="3200" b="0" i="0" u="none">
                <a:solidFill>
                  <a:schemeClr val="dk1"/>
                </a:solidFill>
                <a:latin typeface="Tahoma"/>
                <a:ea typeface="Tahoma"/>
                <a:cs typeface="Tahoma"/>
                <a:sym typeface="Tahoma"/>
              </a:rPr>
              <a:t>Logical reasoning and problem solving</a:t>
            </a:r>
            <a:endParaRPr/>
          </a:p>
          <a:p>
            <a:pPr marL="660400" marR="0" lvl="0" indent="-660400" algn="l" rtl="0">
              <a:lnSpc>
                <a:spcPct val="80000"/>
              </a:lnSpc>
              <a:spcBef>
                <a:spcPts val="640"/>
              </a:spcBef>
              <a:spcAft>
                <a:spcPts val="0"/>
              </a:spcAft>
              <a:buClr>
                <a:schemeClr val="folHlink"/>
              </a:buClr>
              <a:buSzPts val="1920"/>
              <a:buFont typeface="Noto Sans Symbols"/>
              <a:buAutoNum type="romanLcParenBoth"/>
            </a:pPr>
            <a:r>
              <a:rPr lang="en-US" sz="3200" b="0" i="0" u="none">
                <a:solidFill>
                  <a:schemeClr val="dk1"/>
                </a:solidFill>
                <a:latin typeface="Tahoma"/>
                <a:ea typeface="Tahoma"/>
                <a:cs typeface="Tahoma"/>
                <a:sym typeface="Tahoma"/>
              </a:rPr>
              <a:t>Interpersonal Understanding</a:t>
            </a:r>
            <a:endParaRPr/>
          </a:p>
          <a:p>
            <a:pPr marL="660400" marR="0" lvl="0" indent="-660400" algn="l" rtl="0">
              <a:lnSpc>
                <a:spcPct val="80000"/>
              </a:lnSpc>
              <a:spcBef>
                <a:spcPts val="640"/>
              </a:spcBef>
              <a:spcAft>
                <a:spcPts val="0"/>
              </a:spcAft>
              <a:buClr>
                <a:schemeClr val="folHlink"/>
              </a:buClr>
              <a:buSzPts val="1920"/>
              <a:buFont typeface="Noto Sans Symbols"/>
              <a:buAutoNum type="romanLcParenBoth"/>
            </a:pPr>
            <a:r>
              <a:rPr lang="en-US" sz="3200" b="0" i="0" u="none">
                <a:solidFill>
                  <a:schemeClr val="dk1"/>
                </a:solidFill>
                <a:latin typeface="Tahoma"/>
                <a:ea typeface="Tahoma"/>
                <a:cs typeface="Tahoma"/>
                <a:sym typeface="Tahoma"/>
              </a:rPr>
              <a:t>Non-Verbal Reasoning</a:t>
            </a:r>
            <a:endParaRPr/>
          </a:p>
          <a:p>
            <a:pPr marL="660400" marR="0" lvl="0" indent="-660400" algn="l" rtl="0">
              <a:lnSpc>
                <a:spcPct val="80000"/>
              </a:lnSpc>
              <a:spcBef>
                <a:spcPts val="640"/>
              </a:spcBef>
              <a:spcAft>
                <a:spcPts val="0"/>
              </a:spcAft>
              <a:buClr>
                <a:schemeClr val="folHlink"/>
              </a:buClr>
              <a:buSzPts val="1920"/>
              <a:buFont typeface="Noto Sans Symbols"/>
              <a:buChar char="▪"/>
            </a:pPr>
            <a:r>
              <a:rPr lang="en-US" sz="3200" b="0" i="0" u="none">
                <a:solidFill>
                  <a:schemeClr val="dk1"/>
                </a:solidFill>
                <a:latin typeface="Tahoma"/>
                <a:ea typeface="Tahoma"/>
                <a:cs typeface="Tahoma"/>
                <a:sym typeface="Tahoma"/>
              </a:rPr>
              <a:t>Maximum score of 300 to be added to their CAO points score.</a:t>
            </a:r>
            <a:endParaRPr/>
          </a:p>
          <a:p>
            <a:pPr marL="660400" marR="0" lvl="0" indent="-660400" algn="l" rtl="0">
              <a:lnSpc>
                <a:spcPct val="80000"/>
              </a:lnSpc>
              <a:spcBef>
                <a:spcPts val="400"/>
              </a:spcBef>
              <a:spcAft>
                <a:spcPts val="0"/>
              </a:spcAft>
              <a:buClr>
                <a:schemeClr val="folHlink"/>
              </a:buClr>
              <a:buSzPts val="1200"/>
              <a:buFont typeface="Noto Sans Symbols"/>
              <a:buNone/>
            </a:pPr>
            <a:endParaRPr sz="2000" b="0" i="0" u="none">
              <a:solidFill>
                <a:schemeClr val="dk1"/>
              </a:solidFill>
              <a:latin typeface="Tahoma"/>
              <a:ea typeface="Tahoma"/>
              <a:cs typeface="Tahoma"/>
              <a:sym typeface="Tahoma"/>
            </a:endParaRPr>
          </a:p>
          <a:p>
            <a:pPr marL="660400" marR="0" lvl="0" indent="-660400" algn="l" rtl="0">
              <a:lnSpc>
                <a:spcPct val="80000"/>
              </a:lnSpc>
              <a:spcBef>
                <a:spcPts val="400"/>
              </a:spcBef>
              <a:spcAft>
                <a:spcPts val="0"/>
              </a:spcAft>
              <a:buClr>
                <a:schemeClr val="folHlink"/>
              </a:buClr>
              <a:buSzPts val="1200"/>
              <a:buFont typeface="Noto Sans Symbols"/>
              <a:buNone/>
            </a:pPr>
            <a:endParaRPr sz="2000" b="0" i="0" u="none">
              <a:solidFill>
                <a:schemeClr val="dk1"/>
              </a:solidFill>
              <a:latin typeface="Tahoma"/>
              <a:ea typeface="Tahoma"/>
              <a:cs typeface="Tahoma"/>
              <a:sym typeface="Tahoma"/>
            </a:endParaRPr>
          </a:p>
          <a:p>
            <a:pPr marL="342900" marR="0" lvl="0" indent="-266700" algn="l" rtl="0">
              <a:spcBef>
                <a:spcPts val="400"/>
              </a:spcBef>
              <a:spcAft>
                <a:spcPts val="0"/>
              </a:spcAft>
              <a:buClr>
                <a:schemeClr val="folHlink"/>
              </a:buClr>
              <a:buSzPts val="1200"/>
              <a:buFont typeface="Noto Sans Symbols"/>
              <a:buNone/>
            </a:pPr>
            <a:endParaRPr sz="2000" b="0" i="0" u="none">
              <a:solidFill>
                <a:schemeClr val="dk1"/>
              </a:solidFill>
              <a:latin typeface="Tahoma"/>
              <a:ea typeface="Tahoma"/>
              <a:cs typeface="Tahoma"/>
              <a:sym typeface="Tahom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2"/>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Questions??? Open Forum</a:t>
            </a:r>
            <a:endParaRPr/>
          </a:p>
        </p:txBody>
      </p:sp>
      <p:sp>
        <p:nvSpPr>
          <p:cNvPr id="319" name="Google Shape;319;p42"/>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220980" algn="l" rtl="0">
              <a:spcBef>
                <a:spcPts val="0"/>
              </a:spcBef>
              <a:spcAft>
                <a:spcPts val="0"/>
              </a:spcAft>
              <a:buClr>
                <a:schemeClr val="folHlink"/>
              </a:buClr>
              <a:buSzPts val="1920"/>
              <a:buFont typeface="Noto Sans Symbols"/>
              <a:buNone/>
            </a:pPr>
            <a:r>
              <a:rPr lang="en-US"/>
              <a:t>Thank you for your time and attention</a:t>
            </a:r>
            <a:endParaRPr sz="3200">
              <a:solidFill>
                <a:schemeClr val="dk1"/>
              </a:solidFill>
              <a:latin typeface="Tahoma"/>
              <a:ea typeface="Tahoma"/>
              <a:cs typeface="Tahoma"/>
              <a:sym typeface="Tahoma"/>
            </a:endParaRPr>
          </a:p>
        </p:txBody>
      </p:sp>
      <p:pic>
        <p:nvPicPr>
          <p:cNvPr id="320" name="Google Shape;320;p42"/>
          <p:cNvPicPr preferRelativeResize="0"/>
          <p:nvPr/>
        </p:nvPicPr>
        <p:blipFill>
          <a:blip r:embed="rId3">
            <a:alphaModFix/>
          </a:blip>
          <a:stretch>
            <a:fillRect/>
          </a:stretch>
        </p:blipFill>
        <p:spPr>
          <a:xfrm>
            <a:off x="2432150" y="3256404"/>
            <a:ext cx="3903718" cy="2052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3"/>
          <p:cNvSpPr txBox="1">
            <a:spLocks noGrp="1"/>
          </p:cNvSpPr>
          <p:nvPr>
            <p:ph type="title"/>
          </p:nvPr>
        </p:nvSpPr>
        <p:spPr>
          <a:xfrm>
            <a:off x="1150937" y="617537"/>
            <a:ext cx="7794625" cy="11430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ahoma"/>
              <a:buNone/>
            </a:pPr>
            <a:r>
              <a:rPr lang="en-US" sz="4400" b="0" i="0" u="none" strike="noStrike" cap="none">
                <a:solidFill>
                  <a:schemeClr val="dk2"/>
                </a:solidFill>
                <a:latin typeface="Tahoma"/>
                <a:ea typeface="Tahoma"/>
                <a:cs typeface="Tahoma"/>
                <a:sym typeface="Tahoma"/>
              </a:rPr>
              <a:t>EUNICAS</a:t>
            </a:r>
            <a:endParaRPr/>
          </a:p>
        </p:txBody>
      </p:sp>
      <p:sp>
        <p:nvSpPr>
          <p:cNvPr id="326" name="Google Shape;326;p43"/>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EUNICAS supports students in applying </a:t>
            </a:r>
            <a:r>
              <a:rPr lang="en-US" sz="2000"/>
              <a:t>for up </a:t>
            </a:r>
            <a:r>
              <a:rPr lang="en-US" sz="2000" b="0" i="0" u="none">
                <a:solidFill>
                  <a:schemeClr val="dk1"/>
                </a:solidFill>
                <a:latin typeface="Tahoma"/>
                <a:ea typeface="Tahoma"/>
                <a:cs typeface="Tahoma"/>
                <a:sym typeface="Tahoma"/>
              </a:rPr>
              <a:t> to eight degree programmes, taught through English mainly but not exclusively, in the Netherlands and Denmark.</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Fees are approx. 2,060 </a:t>
            </a:r>
            <a:r>
              <a:rPr lang="en-US" sz="2000"/>
              <a:t>E</a:t>
            </a:r>
            <a:r>
              <a:rPr lang="en-US" sz="2000" b="0" i="0" u="none">
                <a:solidFill>
                  <a:schemeClr val="dk1"/>
                </a:solidFill>
                <a:latin typeface="Tahoma"/>
                <a:ea typeface="Tahoma"/>
                <a:cs typeface="Tahoma"/>
                <a:sym typeface="Tahoma"/>
              </a:rPr>
              <a:t>uro per annum in the Netherlands but you are entitled to a free tuition loan fee.</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Courses such as Medicine, physiotherapy, veterinary pharmacy, nursing, dentistry, etc are all available at entry requirements that are invariably lower than those for similar course in Ireland.</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Processing fee of 28 Euro per student.</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Please see </a:t>
            </a:r>
            <a:r>
              <a:rPr lang="en-US" sz="2000" b="0" i="0" u="sng">
                <a:solidFill>
                  <a:schemeClr val="hlink"/>
                </a:solidFill>
                <a:latin typeface="Tahoma"/>
                <a:ea typeface="Tahoma"/>
                <a:cs typeface="Tahoma"/>
                <a:sym typeface="Tahoma"/>
                <a:hlinkClick r:id="rId3"/>
              </a:rPr>
              <a:t>www.learnabroad.ie</a:t>
            </a:r>
            <a:r>
              <a:rPr lang="en-US" sz="2000" b="0" i="0" u="none">
                <a:solidFill>
                  <a:schemeClr val="dk1"/>
                </a:solidFill>
                <a:latin typeface="Tahoma"/>
                <a:ea typeface="Tahoma"/>
                <a:cs typeface="Tahoma"/>
                <a:sym typeface="Tahoma"/>
              </a:rPr>
              <a:t> or www.eunicas.ie for further information.</a:t>
            </a:r>
            <a:endParaRPr/>
          </a:p>
          <a:p>
            <a:pPr marL="342900" marR="0" lvl="0" indent="-342900" algn="l" rtl="0">
              <a:lnSpc>
                <a:spcPct val="100000"/>
              </a:lnSpc>
              <a:spcBef>
                <a:spcPts val="400"/>
              </a:spcBef>
              <a:spcAft>
                <a:spcPts val="0"/>
              </a:spcAft>
              <a:buClr>
                <a:schemeClr val="folHlink"/>
              </a:buClr>
              <a:buSzPts val="1200"/>
              <a:buFont typeface="Noto Sans Symbols"/>
              <a:buChar char="■"/>
            </a:pPr>
            <a:r>
              <a:rPr lang="en-US" sz="2000" b="0" i="0" u="none">
                <a:solidFill>
                  <a:schemeClr val="dk1"/>
                </a:solidFill>
                <a:latin typeface="Tahoma"/>
                <a:ea typeface="Tahoma"/>
                <a:cs typeface="Tahoma"/>
                <a:sym typeface="Tahoma"/>
              </a:rPr>
              <a:t>The take-up of EUNICAS courses is currently very low.</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4"/>
          <p:cNvSpPr txBox="1">
            <a:spLocks noGrp="1"/>
          </p:cNvSpPr>
          <p:nvPr>
            <p:ph type="title"/>
          </p:nvPr>
        </p:nvSpPr>
        <p:spPr>
          <a:xfrm>
            <a:off x="1173162" y="285750"/>
            <a:ext cx="7772400" cy="8572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3600"/>
              <a:buFont typeface="Tahoma"/>
              <a:buNone/>
            </a:pPr>
            <a:endParaRPr/>
          </a:p>
        </p:txBody>
      </p:sp>
      <p:sp>
        <p:nvSpPr>
          <p:cNvPr id="334" name="Google Shape;334;p44"/>
          <p:cNvSpPr txBox="1">
            <a:spLocks noGrp="1"/>
          </p:cNvSpPr>
          <p:nvPr>
            <p:ph type="body" idx="1"/>
          </p:nvPr>
        </p:nvSpPr>
        <p:spPr>
          <a:xfrm>
            <a:off x="1173162" y="1200150"/>
            <a:ext cx="7772400" cy="535305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None/>
            </a:pPr>
            <a:endParaRPr/>
          </a:p>
          <a:p>
            <a:pPr marL="342900" marR="0" lvl="0" indent="-342900" algn="l" rtl="0">
              <a:lnSpc>
                <a:spcPct val="80000"/>
              </a:lnSpc>
              <a:spcBef>
                <a:spcPts val="380"/>
              </a:spcBef>
              <a:spcAft>
                <a:spcPts val="0"/>
              </a:spcAft>
              <a:buClr>
                <a:schemeClr val="folHlink"/>
              </a:buClr>
              <a:buSzPts val="1140"/>
              <a:buFont typeface="Noto Sans Symbols"/>
              <a:buChar char="■"/>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4">
                                            <p:txEl>
                                              <p:pRg st="0" end="0"/>
                                            </p:txEl>
                                          </p:spTgt>
                                        </p:tgtEl>
                                        <p:attrNameLst>
                                          <p:attrName>style.visibility</p:attrName>
                                        </p:attrNameLst>
                                      </p:cBhvr>
                                      <p:to>
                                        <p:strVal val="visible"/>
                                      </p:to>
                                    </p:set>
                                    <p:anim calcmode="lin" valueType="num">
                                      <p:cBhvr additive="base">
                                        <p:cTn id="7" dur="500"/>
                                        <p:tgtEl>
                                          <p:spTgt spid="334">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34">
                                            <p:txEl>
                                              <p:pRg st="1" end="1"/>
                                            </p:txEl>
                                          </p:spTgt>
                                        </p:tgtEl>
                                        <p:attrNameLst>
                                          <p:attrName>style.visibility</p:attrName>
                                        </p:attrNameLst>
                                      </p:cBhvr>
                                      <p:to>
                                        <p:strVal val="visible"/>
                                      </p:to>
                                    </p:set>
                                    <p:anim calcmode="lin" valueType="num">
                                      <p:cBhvr additive="base">
                                        <p:cTn id="12" dur="500"/>
                                        <p:tgtEl>
                                          <p:spTgt spid="334">
                                            <p:txEl>
                                              <p:pRg st="1" end="1"/>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2393</Words>
  <Application>Microsoft Office PowerPoint</Application>
  <PresentationFormat>On-screen Show (4:3)</PresentationFormat>
  <Paragraphs>287</Paragraphs>
  <Slides>30</Slides>
  <Notes>30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30</vt:i4>
      </vt:variant>
    </vt:vector>
  </HeadingPairs>
  <TitlesOfParts>
    <vt:vector size="35" baseType="lpstr">
      <vt:lpstr>Arial</vt:lpstr>
      <vt:lpstr>Noto Sans Symbols</vt:lpstr>
      <vt:lpstr>Tahoma</vt:lpstr>
      <vt:lpstr>1_Blends</vt:lpstr>
      <vt:lpstr>Blends</vt:lpstr>
      <vt:lpstr>Portmarnock Community School</vt:lpstr>
      <vt:lpstr>Agenda</vt:lpstr>
      <vt:lpstr>It is the Applicant’s responsibility to:</vt:lpstr>
      <vt:lpstr>Useful Resources To assist with course research / application</vt:lpstr>
      <vt:lpstr>PowerPoint Presentation</vt:lpstr>
      <vt:lpstr>CAO – General Info.</vt:lpstr>
      <vt:lpstr>CAO – General Info.</vt:lpstr>
      <vt:lpstr>CAO – General Info.</vt:lpstr>
      <vt:lpstr>ENTRY REQUIREMENTS  These must be satisfied before “points” are considered.</vt:lpstr>
      <vt:lpstr>POINTS SYSTEM</vt:lpstr>
      <vt:lpstr>POINTS ALLOCATION</vt:lpstr>
      <vt:lpstr>Making an application</vt:lpstr>
      <vt:lpstr>PowerPoint Presentation</vt:lpstr>
      <vt:lpstr>Places Allocation</vt:lpstr>
      <vt:lpstr>Irish language exemptions</vt:lpstr>
      <vt:lpstr>After Making Application</vt:lpstr>
      <vt:lpstr>DEFERRAL</vt:lpstr>
      <vt:lpstr>Vacant/Available places</vt:lpstr>
      <vt:lpstr>LEAVING CERT RECHECKS</vt:lpstr>
      <vt:lpstr>HEAR SCHEME</vt:lpstr>
      <vt:lpstr>DARE SCHEME</vt:lpstr>
      <vt:lpstr>DARE continued</vt:lpstr>
      <vt:lpstr>In Summary</vt:lpstr>
      <vt:lpstr>Other Options</vt:lpstr>
      <vt:lpstr>Apprenticeships</vt:lpstr>
      <vt:lpstr>Access to Medicine 2021</vt:lpstr>
      <vt:lpstr>Access to Medicine 2021 continued</vt:lpstr>
      <vt:lpstr>Questions??? Open Forum</vt:lpstr>
      <vt:lpstr>EUNICAS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Portmarnock Community School</dc:title>
  <dc:creator>David Clarke</dc:creator>
  <cp:lastModifiedBy>David Clarke</cp:lastModifiedBy>
  <cp:revision>1</cp:revision>
  <dcterms:modified xsi:type="dcterms:W3CDTF">2021-01-28T14:33:49Z</dcterms:modified>
</cp:coreProperties>
</file>