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70" r:id="rId3"/>
    <p:sldId id="257" r:id="rId4"/>
    <p:sldId id="271" r:id="rId5"/>
    <p:sldId id="268" r:id="rId6"/>
    <p:sldId id="272" r:id="rId7"/>
    <p:sldId id="267" r:id="rId8"/>
    <p:sldId id="269" r:id="rId9"/>
    <p:sldId id="264" r:id="rId10"/>
    <p:sldId id="282" r:id="rId11"/>
    <p:sldId id="273" r:id="rId12"/>
    <p:sldId id="266" r:id="rId13"/>
    <p:sldId id="275" r:id="rId14"/>
    <p:sldId id="276" r:id="rId15"/>
    <p:sldId id="277" r:id="rId16"/>
    <p:sldId id="280" r:id="rId17"/>
    <p:sldId id="274" r:id="rId18"/>
    <p:sldId id="311" r:id="rId19"/>
    <p:sldId id="281" r:id="rId20"/>
    <p:sldId id="310" r:id="rId21"/>
    <p:sldId id="263" r:id="rId22"/>
    <p:sldId id="265" r:id="rId23"/>
    <p:sldId id="298" r:id="rId24"/>
    <p:sldId id="303" r:id="rId25"/>
    <p:sldId id="307" r:id="rId26"/>
    <p:sldId id="308" r:id="rId27"/>
    <p:sldId id="279" r:id="rId28"/>
    <p:sldId id="278" r:id="rId29"/>
    <p:sldId id="309" r:id="rId30"/>
  </p:sldIdLst>
  <p:sldSz cx="12192000" cy="6858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3E351-5DB3-46E7-B185-0FEC3DC93F0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37B71-D1D2-4C41-A338-E3EBEC429E1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44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0681E-7A95-47BE-BF7E-97AA53BF32D8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109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0681E-7A95-47BE-BF7E-97AA53BF32D8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10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850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475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013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576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340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829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4123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95488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74127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22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5573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8623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4944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7023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8469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6022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588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87D1197-BAE9-4BFA-9923-91414FA7A01C}" type="datetimeFigureOut">
              <a:rPr lang="en-IE" smtClean="0"/>
              <a:t>11/11/2021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E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75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dmin@portmarnockcommunityschool.i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4C5CA-6FEA-4C63-B14F-0FAEEA789A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IE" b="1" dirty="0"/>
              <a:t>FIRST </a:t>
            </a:r>
            <a:r>
              <a:rPr lang="en-IE" b="1"/>
              <a:t>YEAR PARENTS’ CHECK IN </a:t>
            </a:r>
            <a:r>
              <a:rPr lang="en-IE" b="1" dirty="0"/>
              <a:t>EVENING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A729FB-3D8C-4951-915C-BFAAEDC14E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3200" b="1" dirty="0"/>
              <a:t>NOVEMBER 11</a:t>
            </a:r>
            <a:r>
              <a:rPr lang="en-IE" sz="3200" b="1" baseline="30000" dirty="0"/>
              <a:t>TH</a:t>
            </a:r>
            <a:r>
              <a:rPr lang="en-IE" sz="3200" b="1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309140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B3CD8-5597-4936-A13D-5DA27E3ED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TEAM </a:t>
            </a:r>
          </a:p>
        </p:txBody>
      </p:sp>
      <p:pic>
        <p:nvPicPr>
          <p:cNvPr id="2050" name="Picture 2" descr="Team Announcements, Updates, and Milestones - BHM Healthcare Solutions">
            <a:extLst>
              <a:ext uri="{FF2B5EF4-FFF2-40B4-BE49-F238E27FC236}">
                <a16:creationId xmlns:a16="http://schemas.microsoft.com/office/drawing/2014/main" id="{3B34BB27-ED3F-477D-8316-BC827AC7E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2276475"/>
            <a:ext cx="9525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35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00A96-0B34-4825-9669-775AC975B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/>
              <a:t>FIRST YEAR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1C497-3EB5-4116-B9BC-F672E9502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2352675"/>
            <a:ext cx="11001375" cy="443865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PRINCIPAL – Ms Dargan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DEPUTY PRINCIPALs- Ms Molamphy (FIRST YEARS)</a:t>
            </a:r>
          </a:p>
          <a:p>
            <a:pPr marL="0" indent="0">
              <a:buNone/>
            </a:pPr>
            <a:r>
              <a:rPr lang="en-IE" b="1" dirty="0"/>
              <a:t>                                         Mr Clarke</a:t>
            </a:r>
          </a:p>
          <a:p>
            <a:pPr marL="0" indent="0">
              <a:buNone/>
            </a:pPr>
            <a:r>
              <a:rPr lang="en-IE" b="1" dirty="0"/>
              <a:t>                                         Ms Moran</a:t>
            </a:r>
          </a:p>
          <a:p>
            <a:r>
              <a:rPr lang="en-IE" b="1" dirty="0"/>
              <a:t>YEAR HEAD – Ms Morrissey</a:t>
            </a:r>
          </a:p>
          <a:p>
            <a:r>
              <a:rPr lang="en-IE" b="1" u="sng" dirty="0"/>
              <a:t>TUTORS</a:t>
            </a:r>
          </a:p>
          <a:p>
            <a:r>
              <a:rPr lang="en-IE" b="1" dirty="0"/>
              <a:t>1C- Mr </a:t>
            </a:r>
            <a:r>
              <a:rPr lang="en-IE" b="1" dirty="0" err="1"/>
              <a:t>Cogavin</a:t>
            </a:r>
            <a:endParaRPr lang="en-IE" b="1" dirty="0"/>
          </a:p>
          <a:p>
            <a:r>
              <a:rPr lang="en-IE" b="1" dirty="0"/>
              <a:t>1D – Mr Maguire</a:t>
            </a:r>
          </a:p>
          <a:p>
            <a:r>
              <a:rPr lang="en-IE" b="1" dirty="0"/>
              <a:t>1F – Mr Jones</a:t>
            </a:r>
          </a:p>
          <a:p>
            <a:r>
              <a:rPr lang="en-IE" b="1" dirty="0"/>
              <a:t>1J – Ms Murphy</a:t>
            </a:r>
          </a:p>
          <a:p>
            <a:r>
              <a:rPr lang="en-IE" b="1" dirty="0"/>
              <a:t>1M – Ms O’Brien</a:t>
            </a:r>
          </a:p>
          <a:p>
            <a:r>
              <a:rPr lang="en-IE" b="1" dirty="0"/>
              <a:t>Chaplain- Ms C Clarke</a:t>
            </a:r>
          </a:p>
          <a:p>
            <a:r>
              <a:rPr lang="en-IE" b="1" dirty="0"/>
              <a:t>Guidance – Ms Keane</a:t>
            </a:r>
          </a:p>
        </p:txBody>
      </p:sp>
    </p:spTree>
    <p:extLst>
      <p:ext uri="{BB962C8B-B14F-4D97-AF65-F5344CB8AC3E}">
        <p14:creationId xmlns:p14="http://schemas.microsoft.com/office/powerpoint/2010/main" val="33781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594F2-DE74-4B33-9660-7CD09E4C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SUPPORTS</a:t>
            </a:r>
          </a:p>
        </p:txBody>
      </p:sp>
      <p:pic>
        <p:nvPicPr>
          <p:cNvPr id="3074" name="Picture 2" descr="Find support - Aspergillosis Patients &amp;amp; Carers Support provided by the NHS  National Aspergillosis Centre, UK">
            <a:extLst>
              <a:ext uri="{FF2B5EF4-FFF2-40B4-BE49-F238E27FC236}">
                <a16:creationId xmlns:a16="http://schemas.microsoft.com/office/drawing/2014/main" id="{4674DC8C-ED4C-4C59-817D-3CE44DE41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2447925"/>
            <a:ext cx="9525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01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2CEFF-C888-41A3-877E-B690CF555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Supports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9C01B-CBA2-4B5C-BE8A-D2B07B78B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Subject  Teacher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Tutor</a:t>
            </a:r>
          </a:p>
          <a:p>
            <a:r>
              <a:rPr lang="en-IE" b="1" dirty="0"/>
              <a:t>Year Head</a:t>
            </a:r>
          </a:p>
          <a:p>
            <a:r>
              <a:rPr lang="en-IE" b="1" dirty="0"/>
              <a:t>Deputy Principal/ SNA</a:t>
            </a:r>
          </a:p>
          <a:p>
            <a:r>
              <a:rPr lang="en-IE" b="1" dirty="0"/>
              <a:t>Guidance Counsellor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Designated Liaison Person – Principal Ms Dargan</a:t>
            </a:r>
          </a:p>
          <a:p>
            <a:r>
              <a:rPr lang="en-IE" b="1" dirty="0"/>
              <a:t>Deputy Designated Liaison Person – Deputy Principal Mr Clarke</a:t>
            </a:r>
          </a:p>
          <a:p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420702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9151-1832-42AF-80FC-DBADC208F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COMMUNICATION</a:t>
            </a:r>
          </a:p>
        </p:txBody>
      </p:sp>
      <p:pic>
        <p:nvPicPr>
          <p:cNvPr id="4100" name="Picture 4" descr="Communication Colorful Typography Banner Overlapping Squares Stock Vector  (Royalty Free) 1398444674">
            <a:extLst>
              <a:ext uri="{FF2B5EF4-FFF2-40B4-BE49-F238E27FC236}">
                <a16:creationId xmlns:a16="http://schemas.microsoft.com/office/drawing/2014/main" id="{049F24E1-92DB-4450-932C-FB4CDE8D6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5" y="2257425"/>
            <a:ext cx="7686675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26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1ABA8-5767-499E-82AF-ADDBD8BE0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COMMUNICATION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34E00-692B-434E-A145-04CC4756C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968750"/>
          </a:xfrm>
        </p:spPr>
        <p:txBody>
          <a:bodyPr>
            <a:normAutofit fontScale="92500" lnSpcReduction="20000"/>
          </a:bodyPr>
          <a:lstStyle/>
          <a:p>
            <a:r>
              <a:rPr lang="en-IE" b="1" u="sng" dirty="0"/>
              <a:t>CLASSROOM – TEACHER </a:t>
            </a:r>
            <a:r>
              <a:rPr lang="en-IE" b="1" dirty="0"/>
              <a:t>–teachers may contact you regarding how the student is doing, behaviour, homework concerns etc</a:t>
            </a:r>
          </a:p>
          <a:p>
            <a:r>
              <a:rPr lang="en-IE" b="1" u="sng" dirty="0"/>
              <a:t>PASTORAL – TUTOR- </a:t>
            </a:r>
            <a:r>
              <a:rPr lang="en-IE" b="1" dirty="0"/>
              <a:t>tutors from time to time may check with parents regarding your son/daughter</a:t>
            </a:r>
          </a:p>
          <a:p>
            <a:r>
              <a:rPr lang="en-IE" b="1" u="sng" dirty="0"/>
              <a:t>YEAR HEAD- </a:t>
            </a:r>
            <a:r>
              <a:rPr lang="en-IE" b="1" dirty="0"/>
              <a:t>Year Head’s contact parents regarding several issues- pastoral, concerns, behaviour, incidences</a:t>
            </a:r>
          </a:p>
          <a:p>
            <a:r>
              <a:rPr lang="en-IE" b="1" u="sng" dirty="0"/>
              <a:t>DEPUTY PRINCIPAL/ PRINCIPAL </a:t>
            </a:r>
            <a:r>
              <a:rPr lang="en-IE" b="1" dirty="0"/>
              <a:t>-if any issue has arisen that requires the attention of Senior Management, the Deputy Principal or Principal will be in touch or arrange a meeting.</a:t>
            </a:r>
          </a:p>
          <a:p>
            <a:r>
              <a:rPr lang="en-IE" b="1" dirty="0"/>
              <a:t>If you as the parent/guardian want to make an appointment, speak with a teacher, senior management or have any issues of concerns, please contact the Office at (01)8038056 or email </a:t>
            </a:r>
            <a:r>
              <a:rPr lang="en-IE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www.admin@portmarnockcommunityschool.ie</a:t>
            </a:r>
            <a:endParaRPr lang="en-IE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IE" b="1" dirty="0">
                <a:solidFill>
                  <a:srgbClr val="FF0000"/>
                </a:solidFill>
              </a:rPr>
              <a:t>      </a:t>
            </a:r>
            <a:r>
              <a:rPr lang="en-IE" b="1" dirty="0">
                <a:solidFill>
                  <a:schemeClr val="tx1"/>
                </a:solidFill>
              </a:rPr>
              <a:t>The Office will forward your email or message to the parties concerned.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>
                <a:solidFill>
                  <a:schemeClr val="tx1"/>
                </a:solidFill>
              </a:rPr>
              <a:t>Allow time for teachers to get back to you</a:t>
            </a:r>
          </a:p>
        </p:txBody>
      </p:sp>
    </p:spTree>
    <p:extLst>
      <p:ext uri="{BB962C8B-B14F-4D97-AF65-F5344CB8AC3E}">
        <p14:creationId xmlns:p14="http://schemas.microsoft.com/office/powerpoint/2010/main" val="25380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6021A-C1F7-442C-BAE4-15091E22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UNIFORM</a:t>
            </a:r>
          </a:p>
        </p:txBody>
      </p:sp>
      <p:pic>
        <p:nvPicPr>
          <p:cNvPr id="1028" name="Picture 4" descr="Category Archive for &amp;quot;Administration&amp;quot; | Portmarnock Community School">
            <a:extLst>
              <a:ext uri="{FF2B5EF4-FFF2-40B4-BE49-F238E27FC236}">
                <a16:creationId xmlns:a16="http://schemas.microsoft.com/office/drawing/2014/main" id="{357CB196-53C6-4BBB-9F66-5B2CC2DEF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67" y="2909888"/>
            <a:ext cx="2286000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st Years happy with their lockers😊 | Portmarnock Community School |  Flickr">
            <a:extLst>
              <a:ext uri="{FF2B5EF4-FFF2-40B4-BE49-F238E27FC236}">
                <a16:creationId xmlns:a16="http://schemas.microsoft.com/office/drawing/2014/main" id="{D33F4967-1854-4B4E-A3D9-B0767AC67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2505075"/>
            <a:ext cx="4876800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CFF61-D577-42CD-B6C3-44682D0D9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ROLES AND RESPONSIBILITIES- UNIFORM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8FBF4-491E-4CC8-9E59-D6D4ABF55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E" b="1" dirty="0"/>
              <a:t>SCHOOL JUMPER, SHIRT, TIE AND TROUSERS</a:t>
            </a:r>
          </a:p>
          <a:p>
            <a:r>
              <a:rPr lang="en-IE" b="1" dirty="0"/>
              <a:t>SCHOOL JACKET- TO BE WORN AT ALL TIMES, INCLUDING ON PE DAYS</a:t>
            </a:r>
          </a:p>
          <a:p>
            <a:r>
              <a:rPr lang="en-IE" b="1" dirty="0"/>
              <a:t>SCHOOL SHOES- LEATHER OR LEATHER LOOK SHOES</a:t>
            </a:r>
          </a:p>
          <a:p>
            <a:r>
              <a:rPr lang="en-IE" b="1" dirty="0"/>
              <a:t>CURRENTLY UNDER COVID RESTRICTIONS- STUDENTS WEAR PE GEAR IN ON PE DAYS AND TRAINING DAYS, SCHOOL JACKET MUST BE WORN ON THESE DAYS.</a:t>
            </a:r>
          </a:p>
          <a:p>
            <a:r>
              <a:rPr lang="en-IE" b="1" dirty="0"/>
              <a:t>COVID RESTIRCTIONS- ALL WINDOWS, DOORS AND EXTERNAL DOORS MUST BE OPEN- THERMALS, NO HOODIES TO BE WORN WITH THE SCHOOL UNIFORM</a:t>
            </a:r>
          </a:p>
          <a:p>
            <a:r>
              <a:rPr lang="en-IE" b="1" dirty="0"/>
              <a:t>MAKEUP, FALSE TAN, FACE PIERCINGS, ANY FORM OF FALSE NAIL, NAIL VARNISH- NOT PERMITTED</a:t>
            </a:r>
          </a:p>
          <a:p>
            <a:r>
              <a:rPr lang="en-IE" b="1" dirty="0"/>
              <a:t>HAIR A NATURAL COLOUR</a:t>
            </a:r>
          </a:p>
          <a:p>
            <a:r>
              <a:rPr lang="en-IE" b="1" dirty="0"/>
              <a:t>CLEAN SHAVEN, SINGLE STUD EARRINGS, IN BOTHE EARS OR A PAIR OF SLEEPER EARRINGS. IN BOTH EARS</a:t>
            </a:r>
          </a:p>
        </p:txBody>
      </p:sp>
    </p:spTree>
    <p:extLst>
      <p:ext uri="{BB962C8B-B14F-4D97-AF65-F5344CB8AC3E}">
        <p14:creationId xmlns:p14="http://schemas.microsoft.com/office/powerpoint/2010/main" val="38463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425A02-BC84-4236-B475-FA0D45E06BAE}"/>
              </a:ext>
            </a:extLst>
          </p:cNvPr>
          <p:cNvSpPr txBox="1"/>
          <p:nvPr/>
        </p:nvSpPr>
        <p:spPr>
          <a:xfrm>
            <a:off x="2000250" y="997723"/>
            <a:ext cx="7143750" cy="4206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IE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My appearance:</a:t>
            </a:r>
            <a:endParaRPr lang="en-IE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have my full </a:t>
            </a:r>
            <a:r>
              <a:rPr lang="en-IE" sz="18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uniform 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on every day. Plain black leather/leather look shoes. Put your name on everything.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wear my </a:t>
            </a:r>
            <a:r>
              <a:rPr lang="en-IE" sz="18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school jacket 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at </a:t>
            </a:r>
            <a:r>
              <a:rPr lang="en-IE" sz="1800" b="1" u="sng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all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times, even on PE days. No non-uniform jackets will be worn. Any non-uniform jackets will be confiscated.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My hair will be a natural colour. Boys will be clean shaven. One pair of plain stud earrings. No nose or body piercings. No make-up. No false eyelashes, false nails, tan or nail varnish.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If Covid Protocols are still in place </a:t>
            </a:r>
            <a:r>
              <a:rPr lang="en-IE" sz="18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 gear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can be worn on PE days</a:t>
            </a:r>
            <a:r>
              <a:rPr lang="en-IE" sz="1800" b="1" i="1" u="sng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only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wear my uniform on school trips, to represent my school with pride.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99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89F1D-F048-4276-A81A-A06B9CD7E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ATTENDANCE</a:t>
            </a:r>
          </a:p>
        </p:txBody>
      </p:sp>
      <p:pic>
        <p:nvPicPr>
          <p:cNvPr id="5122" name="Picture 2" descr="The Next Normal: Will coronavirus affect college attendance policies? - The  Daily Universe">
            <a:extLst>
              <a:ext uri="{FF2B5EF4-FFF2-40B4-BE49-F238E27FC236}">
                <a16:creationId xmlns:a16="http://schemas.microsoft.com/office/drawing/2014/main" id="{EC07049D-9511-47DC-AF82-EE4363F12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25" y="2505075"/>
            <a:ext cx="6419850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66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40E32-3FA2-47BE-A2FB-C0FE7DD49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EDUCATION AND WELFARE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C1CD-E199-4807-A142-61A4551F3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2675"/>
            <a:ext cx="10382250" cy="4095749"/>
          </a:xfrm>
        </p:spPr>
        <p:txBody>
          <a:bodyPr>
            <a:normAutofit fontScale="92500" lnSpcReduction="20000"/>
          </a:bodyPr>
          <a:lstStyle/>
          <a:p>
            <a:r>
              <a:rPr lang="en-IE" b="1" dirty="0"/>
              <a:t>PROVIDE A NOT OF EXPLANATION FOR ABSENCE, USUALLY IN THE JOURNAL, UNDER CURRENT RESTRICTIONS- EMAIL TO THE MAIN OFFICE</a:t>
            </a:r>
          </a:p>
          <a:p>
            <a:pPr marL="0" indent="0">
              <a:buNone/>
            </a:pPr>
            <a:r>
              <a:rPr lang="en-IE" b="1" dirty="0"/>
              <a:t>      </a:t>
            </a:r>
            <a:r>
              <a:rPr lang="en-IE" b="1" dirty="0">
                <a:solidFill>
                  <a:srgbClr val="FF0000"/>
                </a:solidFill>
              </a:rPr>
              <a:t>www.admin@portmarnockcommunity school.ie</a:t>
            </a:r>
          </a:p>
          <a:p>
            <a:pPr marL="0" indent="0">
              <a:buNone/>
            </a:pPr>
            <a:r>
              <a:rPr lang="en-IE" b="1" dirty="0">
                <a:solidFill>
                  <a:srgbClr val="FF0000"/>
                </a:solidFill>
              </a:rPr>
              <a:t>      </a:t>
            </a:r>
            <a:r>
              <a:rPr lang="en-IE" b="1" dirty="0">
                <a:solidFill>
                  <a:schemeClr val="tx1"/>
                </a:solidFill>
              </a:rPr>
              <a:t>THESE WILL THEN BE MARKED ON VSWARE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UNEXPLAINED ABSENCES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PROCEDURE FOR GOING HOME UNWELL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APPOINTMENTS- email the main office, note in journal, same procedure for leaving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STUDENTS ARE NOT ALLOWED TO LEAVE THE SCHOOL WITHOUT PERMISSION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STUDENTS SHOULD NOT TEXT HOME TO REQUEST TO LEAVE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ANY STUDENT, NOT FROM PORTMARNOCK, MUST REMAIN ONSITE ALL DAY- INCLUDING LUNCH TIME AND BREAK TIME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ALL FIRST, SECOND AND THIRD YEAR STUDENTS ARE NOT PERMITTED TO DUNNES STORES, SPAR OR THE PSLC</a:t>
            </a:r>
          </a:p>
        </p:txBody>
      </p:sp>
    </p:spTree>
    <p:extLst>
      <p:ext uri="{BB962C8B-B14F-4D97-AF65-F5344CB8AC3E}">
        <p14:creationId xmlns:p14="http://schemas.microsoft.com/office/powerpoint/2010/main" val="3219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1108F-F2E6-428C-9712-36A66A3C8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VSWARE</a:t>
            </a:r>
          </a:p>
        </p:txBody>
      </p:sp>
      <p:sp>
        <p:nvSpPr>
          <p:cNvPr id="3" name="AutoShape 2" descr="VSware School Management Information System">
            <a:extLst>
              <a:ext uri="{FF2B5EF4-FFF2-40B4-BE49-F238E27FC236}">
                <a16:creationId xmlns:a16="http://schemas.microsoft.com/office/drawing/2014/main" id="{33A8F3F2-A86B-4D82-9A98-5E7A31DC5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 dirty="0"/>
          </a:p>
        </p:txBody>
      </p:sp>
      <p:pic>
        <p:nvPicPr>
          <p:cNvPr id="7172" name="Picture 4" descr="VSware - Home | Facebook">
            <a:extLst>
              <a:ext uri="{FF2B5EF4-FFF2-40B4-BE49-F238E27FC236}">
                <a16:creationId xmlns:a16="http://schemas.microsoft.com/office/drawing/2014/main" id="{E054DA58-668B-4690-B73F-AC2F5AB74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399" y="2533650"/>
            <a:ext cx="3895725" cy="335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47209-D9C6-4A5D-A2E6-805597954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EF093-1890-4ACC-A72D-12C7B6C2A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/>
              <a:t>Online system that records attendance </a:t>
            </a:r>
          </a:p>
          <a:p>
            <a:r>
              <a:rPr lang="en-IE" b="1" dirty="0"/>
              <a:t>Parental access to view their son/daughter’s attendance and behaviour</a:t>
            </a:r>
          </a:p>
          <a:p>
            <a:r>
              <a:rPr lang="en-IE" b="1" dirty="0"/>
              <a:t>Also provide parents with access to view term reports</a:t>
            </a:r>
          </a:p>
          <a:p>
            <a:r>
              <a:rPr lang="en-IE" b="1" dirty="0"/>
              <a:t>If your son/daughter is late you will receive a text informing you</a:t>
            </a:r>
          </a:p>
          <a:p>
            <a:r>
              <a:rPr lang="en-IE" b="1" dirty="0"/>
              <a:t>If you have not gained access, contact the office and they will inform you of your password.</a:t>
            </a:r>
          </a:p>
          <a:p>
            <a:endParaRPr lang="en-IE" b="1" dirty="0"/>
          </a:p>
          <a:p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177038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A8F76-0682-4252-8B28-642A1150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MOBILE PHONES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14937-86D5-467D-8E2F-C64D0F60C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IE" dirty="0"/>
              <a:t>ACCEPTABLE USE OF MOBILE PHONES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3F6D04-C852-4D48-9194-9A1498EDEA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E" b="1" dirty="0"/>
              <a:t>Students are only allowed to use their phones with permission from a teacher (</a:t>
            </a:r>
            <a:r>
              <a:rPr lang="en-IE" b="1" dirty="0" err="1"/>
              <a:t>ie</a:t>
            </a:r>
            <a:r>
              <a:rPr lang="en-IE" b="1" dirty="0"/>
              <a:t>- to access work)</a:t>
            </a:r>
          </a:p>
          <a:p>
            <a:r>
              <a:rPr lang="en-IE" b="1" dirty="0"/>
              <a:t>If a student is using their phone without permission, be it in the classroom, bathrooms, at lunch, break time or anywhere onsite, the phone will be confiscated and held securely for a period of 24hrs.</a:t>
            </a:r>
          </a:p>
          <a:p>
            <a:r>
              <a:rPr lang="en-IE" b="1" dirty="0"/>
              <a:t>Parents will be informed</a:t>
            </a:r>
          </a:p>
          <a:p>
            <a:r>
              <a:rPr lang="en-IE" b="1" dirty="0"/>
              <a:t>Failure to hand over the phone will result in a suspension and the phone confiscated for a week.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103F03-BFC2-420C-95D9-AC51ABBBE0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8194" name="Picture 2" descr="How to Transfer Apps &amp;amp; Data To A New Phone – Forbes Advisor UK">
            <a:extLst>
              <a:ext uri="{FF2B5EF4-FFF2-40B4-BE49-F238E27FC236}">
                <a16:creationId xmlns:a16="http://schemas.microsoft.com/office/drawing/2014/main" id="{AEB12075-24E8-4B77-97A4-9DA9C7270C5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743201"/>
            <a:ext cx="385954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24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8197F-6819-4E2F-90B0-5E7F09CDB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A2018-788B-4451-83F9-60C4E4DF9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/>
              <a:t>Encourage and teach good and safe behaviours online</a:t>
            </a:r>
          </a:p>
          <a:p>
            <a:r>
              <a:rPr lang="en-IE" b="1" dirty="0"/>
              <a:t>Good patterns with phone use in the evenings</a:t>
            </a:r>
          </a:p>
          <a:p>
            <a:r>
              <a:rPr lang="en-IE" b="1" dirty="0"/>
              <a:t>No “banter”</a:t>
            </a:r>
          </a:p>
          <a:p>
            <a:r>
              <a:rPr lang="en-IE" b="1" dirty="0"/>
              <a:t>Cyberbullying</a:t>
            </a:r>
          </a:p>
          <a:p>
            <a:r>
              <a:rPr lang="en-IE" b="1" dirty="0"/>
              <a:t>Monitor Snapchat, WhatsApp groups</a:t>
            </a:r>
          </a:p>
          <a:p>
            <a:r>
              <a:rPr lang="en-IE" b="1" dirty="0"/>
              <a:t>A lot of helpful information regarding “Examples of expected use” of phones- Journal page 30</a:t>
            </a:r>
          </a:p>
          <a:p>
            <a:r>
              <a:rPr lang="en-IE" b="1" dirty="0"/>
              <a:t>Journal – pages 26 to 31 – relevant information regarding the safe </a:t>
            </a:r>
            <a:r>
              <a:rPr lang="en-IE" b="1" dirty="0" err="1"/>
              <a:t>useage</a:t>
            </a:r>
            <a:r>
              <a:rPr lang="en-IE" b="1" dirty="0"/>
              <a:t> of mobile phones</a:t>
            </a:r>
          </a:p>
        </p:txBody>
      </p:sp>
    </p:spTree>
    <p:extLst>
      <p:ext uri="{BB962C8B-B14F-4D97-AF65-F5344CB8AC3E}">
        <p14:creationId xmlns:p14="http://schemas.microsoft.com/office/powerpoint/2010/main" val="180881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77B8E-F844-4F77-BF90-23B910771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STUDENT’S RESPONSIBILITY- BEHAVIOUR FOR LEARNING</a:t>
            </a:r>
          </a:p>
        </p:txBody>
      </p:sp>
      <p:pic>
        <p:nvPicPr>
          <p:cNvPr id="6146" name="Picture 2" descr="Working Together Arrangements - Gloucestershire Safeguarding Children  Partnership">
            <a:extLst>
              <a:ext uri="{FF2B5EF4-FFF2-40B4-BE49-F238E27FC236}">
                <a16:creationId xmlns:a16="http://schemas.microsoft.com/office/drawing/2014/main" id="{8DA429AC-9F48-4647-8C6F-7AB8C8116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4" y="2276475"/>
            <a:ext cx="6667501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93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What is Behaviour for Learning? | Behaviour For Learning">
            <a:extLst>
              <a:ext uri="{FF2B5EF4-FFF2-40B4-BE49-F238E27FC236}">
                <a16:creationId xmlns:a16="http://schemas.microsoft.com/office/drawing/2014/main" id="{A59A2CDF-E653-4FBA-8B83-234AA0331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523875"/>
            <a:ext cx="7724774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415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D8EBE-1F64-4911-81D4-4D93420D3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School journal and homework</a:t>
            </a:r>
          </a:p>
        </p:txBody>
      </p:sp>
      <p:pic>
        <p:nvPicPr>
          <p:cNvPr id="10242" name="Picture 2" descr="School Journals | Lettertec">
            <a:extLst>
              <a:ext uri="{FF2B5EF4-FFF2-40B4-BE49-F238E27FC236}">
                <a16:creationId xmlns:a16="http://schemas.microsoft.com/office/drawing/2014/main" id="{1F177056-C910-4A0E-A06B-81E93EB7E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2438400"/>
            <a:ext cx="666750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4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3A1DD-FFEE-4A33-82F8-E871CF62E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50F1-14AA-46B9-A441-B39710BDD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E" b="1" dirty="0"/>
              <a:t>Encourage good habits with regard to monitoring the journal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b="1" dirty="0"/>
              <a:t>Students prepared and organised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b="1" dirty="0"/>
              <a:t>Good homework habits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b="1" dirty="0"/>
              <a:t>Routine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b="1" dirty="0"/>
              <a:t>Study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b="1" dirty="0"/>
              <a:t>Assessments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b="1" dirty="0"/>
              <a:t>Behaviour for Learning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b="1"/>
              <a:t>Respect</a:t>
            </a:r>
            <a:endParaRPr lang="en-IE" b="1" dirty="0"/>
          </a:p>
          <a:p>
            <a:pPr>
              <a:buFont typeface="Wingdings" panose="05000000000000000000" pitchFamily="2" charset="2"/>
              <a:buChar char="§"/>
            </a:pP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4103349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1235A1-CD0E-4935-9E72-29F261D69162}"/>
              </a:ext>
            </a:extLst>
          </p:cNvPr>
          <p:cNvSpPr txBox="1"/>
          <p:nvPr/>
        </p:nvSpPr>
        <p:spPr>
          <a:xfrm>
            <a:off x="2333625" y="838448"/>
            <a:ext cx="6810375" cy="4206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IE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My classroom:</a:t>
            </a:r>
            <a:endParaRPr lang="en-IE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be ready for learning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at the classroom door at 8.40 am and 1.55 pm. I will line up at the classroom door until the teacher arrives for each class (unless remaining in the class).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remain in my seat, prepare for my next class and behave while I am waiting for the teacher to arrive.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have all of the relevant</a:t>
            </a:r>
            <a:r>
              <a:rPr lang="en-IE" sz="18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books and materials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for every class.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be </a:t>
            </a:r>
            <a:r>
              <a:rPr lang="en-IE" sz="18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punctual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to every class on my timetable.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ensure that I follow </a:t>
            </a:r>
            <a:r>
              <a:rPr lang="en-IE" sz="1800" b="1" i="1" u="sng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all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instructions given by my teacher.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ensure that I note all my homework into my school journal, before I leave the lesson.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be respectful when working with my teacher online.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20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9BB679-C878-490F-8DF6-49CC994128FF}"/>
              </a:ext>
            </a:extLst>
          </p:cNvPr>
          <p:cNvSpPr txBox="1"/>
          <p:nvPr/>
        </p:nvSpPr>
        <p:spPr>
          <a:xfrm>
            <a:off x="2190750" y="360625"/>
            <a:ext cx="6953250" cy="5480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ensure that I will be mindful of my behaviour to the teacher and other students, when I am on an online lesson. 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be very respectful and kind when working in class, with another student(s).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have a note of explanation in my journal for any</a:t>
            </a:r>
            <a:r>
              <a:rPr lang="en-IE" sz="18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absences 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next day.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ask the Principal, Deputy Principal or Year Head if I have to</a:t>
            </a:r>
            <a:r>
              <a:rPr lang="en-IE" sz="18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leave during the school day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If I feel sick I will </a:t>
            </a:r>
            <a:r>
              <a:rPr lang="en-IE" sz="1800" b="1" i="1" u="sng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not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contact a parent/guardian myself but will go through the office. 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If I have an appointment my parent/guardian will provide a note. 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must </a:t>
            </a:r>
            <a:r>
              <a:rPr lang="en-IE" sz="1800" b="1" i="1" u="sng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always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sign out at the office if permission has been given to me; by a parent’s note, a teacher, Year Head or Deputy Principal; </a:t>
            </a:r>
            <a:r>
              <a:rPr lang="en-IE" sz="1800" b="1" i="1" u="sng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and</a:t>
            </a:r>
            <a:r>
              <a:rPr lang="en-IE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 call has been made, by the school, to my parent/guardian informing them that I am leaving the school. If I do not follow these procedures, I may be liable to a suspension.</a:t>
            </a:r>
            <a:endParaRPr lang="en-IE" sz="14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78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981200" y="1484786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981200" y="1600200"/>
            <a:ext cx="8229600" cy="47811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0">
              <a:buNone/>
              <a:defRPr/>
            </a:pP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11824" y="301416"/>
            <a:ext cx="2736304" cy="77809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 u="sng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67000" y="2042787"/>
            <a:ext cx="6858000" cy="3186414"/>
          </a:xfrm>
        </p:spPr>
        <p:txBody>
          <a:bodyPr>
            <a:normAutofit fontScale="90000"/>
          </a:bodyPr>
          <a:lstStyle/>
          <a:p>
            <a:r>
              <a:rPr lang="en-GB" sz="6000" b="1" dirty="0"/>
              <a:t>“How can I help my child succeed at secondary school?”</a:t>
            </a:r>
            <a:endParaRPr lang="en-GB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250" y="847251"/>
            <a:ext cx="1835696" cy="181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0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981200" y="1484786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981200" y="1600200"/>
            <a:ext cx="8229600" cy="47811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0">
              <a:buNone/>
              <a:defRPr/>
            </a:pP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11824" y="301416"/>
            <a:ext cx="2736304" cy="77809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 u="sng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200" b="1" dirty="0"/>
              <a:t>Encourage a ‘Growth </a:t>
            </a:r>
            <a:r>
              <a:rPr lang="en-GB" sz="7200" b="1" dirty="0" err="1"/>
              <a:t>Mindset</a:t>
            </a:r>
            <a:r>
              <a:rPr lang="en-GB" sz="7200" b="1" dirty="0"/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733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835185" y="260648"/>
            <a:ext cx="6624736" cy="62068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/>
              <a:t>Growth mind-set in action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847528" y="980728"/>
            <a:ext cx="8496944" cy="547260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32000">
              <a:buFont typeface="Wingdings" pitchFamily="2" charset="2"/>
              <a:buChar char="Ø"/>
            </a:pPr>
            <a:endParaRPr lang="en-GB" sz="2600" dirty="0">
              <a:solidFill>
                <a:schemeClr val="bg1"/>
              </a:solidFill>
            </a:endParaRPr>
          </a:p>
          <a:p>
            <a:pPr indent="-432000">
              <a:buFont typeface="Wingdings" pitchFamily="2" charset="2"/>
              <a:buChar char="Ø"/>
            </a:pPr>
            <a:r>
              <a:rPr lang="en-GB" sz="2600" dirty="0"/>
              <a:t>Reading regularly</a:t>
            </a:r>
          </a:p>
          <a:p>
            <a:pPr indent="-432000">
              <a:buFont typeface="Wingdings" pitchFamily="2" charset="2"/>
              <a:buChar char="Ø"/>
            </a:pPr>
            <a:r>
              <a:rPr lang="en-GB" sz="2600" dirty="0"/>
              <a:t>Arriving to lessons well-prepared</a:t>
            </a:r>
          </a:p>
          <a:p>
            <a:pPr indent="-432000">
              <a:buFont typeface="Wingdings" pitchFamily="2" charset="2"/>
              <a:buChar char="Ø"/>
            </a:pPr>
            <a:r>
              <a:rPr lang="en-GB" sz="2600" dirty="0"/>
              <a:t>Maintaining excellent attendance</a:t>
            </a:r>
          </a:p>
          <a:p>
            <a:pPr indent="-432000">
              <a:buFont typeface="Wingdings" pitchFamily="2" charset="2"/>
              <a:buChar char="Ø"/>
            </a:pPr>
            <a:r>
              <a:rPr lang="en-GB" sz="2600" dirty="0"/>
              <a:t>Home learning completed on time and to a high standard</a:t>
            </a:r>
          </a:p>
          <a:p>
            <a:pPr indent="-432000">
              <a:buFont typeface="Wingdings" pitchFamily="2" charset="2"/>
              <a:buChar char="Ø"/>
            </a:pPr>
            <a:r>
              <a:rPr lang="en-GB" sz="2600" dirty="0"/>
              <a:t>Asking questions to improve understanding</a:t>
            </a:r>
          </a:p>
          <a:p>
            <a:pPr indent="-432000">
              <a:buFont typeface="Wingdings" pitchFamily="2" charset="2"/>
              <a:buChar char="Ø"/>
            </a:pPr>
            <a:r>
              <a:rPr lang="en-GB" sz="2600" dirty="0"/>
              <a:t>Sharing ideas with others</a:t>
            </a:r>
          </a:p>
          <a:p>
            <a:pPr indent="-432000">
              <a:buFont typeface="Wingdings" pitchFamily="2" charset="2"/>
              <a:buChar char="Ø"/>
            </a:pPr>
            <a:r>
              <a:rPr lang="en-GB" sz="2600" dirty="0"/>
              <a:t>Respond to teacher’s feedback in books and lessons</a:t>
            </a:r>
          </a:p>
          <a:p>
            <a:pPr indent="-432000">
              <a:buFont typeface="Wingdings" pitchFamily="2" charset="2"/>
              <a:buChar char="Ø"/>
            </a:pPr>
            <a:r>
              <a:rPr lang="en-GB" sz="2600" dirty="0"/>
              <a:t>Never waste time talking in lessons</a:t>
            </a:r>
          </a:p>
          <a:p>
            <a:pPr indent="-432000">
              <a:buFont typeface="Wingdings" pitchFamily="2" charset="2"/>
              <a:buChar char="Ø"/>
            </a:pPr>
            <a:r>
              <a:rPr lang="en-GB" sz="2600" dirty="0"/>
              <a:t>Find out how other people have achieved high marks</a:t>
            </a:r>
          </a:p>
          <a:p>
            <a:pPr indent="-432000">
              <a:buFont typeface="Wingdings" pitchFamily="2" charset="2"/>
              <a:buChar char="Ø"/>
            </a:pPr>
            <a:r>
              <a:rPr lang="en-GB" sz="2600" dirty="0"/>
              <a:t>Reflect on success: What was it that made you succeed?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95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DD736-511F-48C8-A720-D00828527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Continued partnership in education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C8A1D1-D85B-4947-844A-CB03774809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9700" y="828675"/>
            <a:ext cx="6629400" cy="503872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92B35-E3D3-4EE5-94B2-AEC9A299AD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806491" y="4510691"/>
            <a:ext cx="1177265" cy="1388303"/>
          </a:xfrm>
        </p:spPr>
        <p:txBody>
          <a:bodyPr/>
          <a:lstStyle/>
          <a:p>
            <a:endParaRPr lang="en-IE" dirty="0"/>
          </a:p>
        </p:txBody>
      </p:sp>
      <p:pic>
        <p:nvPicPr>
          <p:cNvPr id="11266" name="Picture 2" descr="Group Working Together To Achieve Common Goal Stock Illustrations – 16  Group Working Together To Achieve Common Goal Stock Illustrations, Vectors  &amp;amp; Clipart - Dreamstime">
            <a:extLst>
              <a:ext uri="{FF2B5EF4-FFF2-40B4-BE49-F238E27FC236}">
                <a16:creationId xmlns:a16="http://schemas.microsoft.com/office/drawing/2014/main" id="{BB0FE750-3C92-4A5D-BA5F-EEFE179FF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038476"/>
            <a:ext cx="3876676" cy="297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89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0FEB0-ED5D-439B-871E-95F1D5600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COVID 19 </a:t>
            </a:r>
          </a:p>
        </p:txBody>
      </p:sp>
      <p:pic>
        <p:nvPicPr>
          <p:cNvPr id="9218" name="Picture 2" descr="COVID-19 Guidance">
            <a:extLst>
              <a:ext uri="{FF2B5EF4-FFF2-40B4-BE49-F238E27FC236}">
                <a16:creationId xmlns:a16="http://schemas.microsoft.com/office/drawing/2014/main" id="{CE97980D-5BBF-4661-8D86-31572B19A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2333625"/>
            <a:ext cx="968692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76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92BAE-6AC3-46D2-883B-1B2090178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COVID PROTOCOLS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DE445-1F58-4334-B6CC-8F906C081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b="1" dirty="0"/>
              <a:t>Schools remain under the same protocols and restrictions as outlined since March 2020.</a:t>
            </a:r>
          </a:p>
          <a:p>
            <a:r>
              <a:rPr lang="en-IE" b="1" dirty="0"/>
              <a:t>Physical distancing- 1m apart in class, 2m when mask off and outside</a:t>
            </a:r>
          </a:p>
          <a:p>
            <a:r>
              <a:rPr lang="en-IE" b="1" dirty="0"/>
              <a:t>Wearing masks at all times</a:t>
            </a:r>
          </a:p>
          <a:p>
            <a:r>
              <a:rPr lang="en-IE" b="1" dirty="0"/>
              <a:t>Hand sanitising</a:t>
            </a:r>
          </a:p>
          <a:p>
            <a:r>
              <a:rPr lang="en-IE" b="1" dirty="0"/>
              <a:t>Learning hub</a:t>
            </a:r>
          </a:p>
          <a:p>
            <a:r>
              <a:rPr lang="en-IE" b="1" dirty="0"/>
              <a:t>Google Classroom- accessible from any device</a:t>
            </a:r>
          </a:p>
          <a:p>
            <a:r>
              <a:rPr lang="en-IE" b="1"/>
              <a:t>Lockers</a:t>
            </a:r>
            <a:endParaRPr lang="en-IE" b="1" dirty="0"/>
          </a:p>
          <a:p>
            <a:r>
              <a:rPr lang="en-IE" b="1" dirty="0"/>
              <a:t>Canteen </a:t>
            </a:r>
          </a:p>
          <a:p>
            <a:endParaRPr lang="en-IE" b="1" dirty="0"/>
          </a:p>
          <a:p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45521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pect Lettering">
            <a:extLst>
              <a:ext uri="{FF2B5EF4-FFF2-40B4-BE49-F238E27FC236}">
                <a16:creationId xmlns:a16="http://schemas.microsoft.com/office/drawing/2014/main" id="{AE6DD382-BBC9-47CF-8CB3-7233350AD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4" y="723900"/>
            <a:ext cx="9572625" cy="533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98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220</TotalTime>
  <Words>1323</Words>
  <Application>Microsoft Office PowerPoint</Application>
  <PresentationFormat>Widescreen</PresentationFormat>
  <Paragraphs>135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Century Gothic</vt:lpstr>
      <vt:lpstr>Wingdings</vt:lpstr>
      <vt:lpstr>Wingdings 3</vt:lpstr>
      <vt:lpstr>Ion Boardroom</vt:lpstr>
      <vt:lpstr>FIRST YEAR PARENTS’ CHECK IN EVENING</vt:lpstr>
      <vt:lpstr>TEAM </vt:lpstr>
      <vt:lpstr>FIRST YEAR TEAM</vt:lpstr>
      <vt:lpstr>SUPPORTS</vt:lpstr>
      <vt:lpstr>Supports </vt:lpstr>
      <vt:lpstr>COMMUNICATION</vt:lpstr>
      <vt:lpstr>COMMUNICATION PROTOCOLS</vt:lpstr>
      <vt:lpstr>UNIFORM</vt:lpstr>
      <vt:lpstr>ROLES AND RESPONSIBILITIES- UNIFORM</vt:lpstr>
      <vt:lpstr>PowerPoint Presentation</vt:lpstr>
      <vt:lpstr>ATTENDANCE</vt:lpstr>
      <vt:lpstr>EDUCATION AND WELFARE ACT</vt:lpstr>
      <vt:lpstr>VSWARE</vt:lpstr>
      <vt:lpstr>PowerPoint Presentation</vt:lpstr>
      <vt:lpstr>MOBILE PHONES</vt:lpstr>
      <vt:lpstr>PowerPoint Presentation</vt:lpstr>
      <vt:lpstr>STUDENT’S RESPONSIBILITY- BEHAVIOUR FOR LEARNING</vt:lpstr>
      <vt:lpstr>PowerPoint Presentation</vt:lpstr>
      <vt:lpstr>School journal and homework</vt:lpstr>
      <vt:lpstr>PowerPoint Presentation</vt:lpstr>
      <vt:lpstr>PowerPoint Presentation</vt:lpstr>
      <vt:lpstr>PowerPoint Presentation</vt:lpstr>
      <vt:lpstr>“How can I help my child succeed at secondary school?”</vt:lpstr>
      <vt:lpstr>Encourage a ‘Growth Mindset’</vt:lpstr>
      <vt:lpstr>PowerPoint Presentation</vt:lpstr>
      <vt:lpstr>Continued partnership in education</vt:lpstr>
      <vt:lpstr>COVID 19 </vt:lpstr>
      <vt:lpstr>COVID PROTOCOLS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YEAR PARENT’S INFORMATION EVENING</dc:title>
  <dc:creator>orla molamphy</dc:creator>
  <cp:lastModifiedBy>orla molamphy</cp:lastModifiedBy>
  <cp:revision>54</cp:revision>
  <dcterms:created xsi:type="dcterms:W3CDTF">2021-10-21T14:45:07Z</dcterms:created>
  <dcterms:modified xsi:type="dcterms:W3CDTF">2021-11-11T15:15:28Z</dcterms:modified>
</cp:coreProperties>
</file>