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2" r:id="rId20"/>
    <p:sldId id="313" r:id="rId21"/>
    <p:sldId id="274" r:id="rId22"/>
    <p:sldId id="275" r:id="rId23"/>
    <p:sldId id="276" r:id="rId24"/>
    <p:sldId id="277" r:id="rId25"/>
    <p:sldId id="314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316" r:id="rId34"/>
    <p:sldId id="285" r:id="rId35"/>
    <p:sldId id="286" r:id="rId36"/>
    <p:sldId id="288" r:id="rId37"/>
    <p:sldId id="317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2" r:id="rId50"/>
    <p:sldId id="303" r:id="rId51"/>
    <p:sldId id="305" r:id="rId52"/>
    <p:sldId id="306" r:id="rId53"/>
    <p:sldId id="315" r:id="rId54"/>
    <p:sldId id="307" r:id="rId55"/>
    <p:sldId id="309" r:id="rId56"/>
    <p:sldId id="310" r:id="rId57"/>
    <p:sldId id="311" r:id="rId58"/>
  </p:sldIdLst>
  <p:sldSz cx="9144000" cy="6858000" type="screen4x3"/>
  <p:notesSz cx="6888163" cy="10018713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Source Sans Pro" panose="020B060402020202020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AB9153D-D1B4-4809-98AD-AD70A766E9B5}">
          <p14:sldIdLst>
            <p14:sldId id="256"/>
          </p14:sldIdLst>
        </p14:section>
        <p14:section name="Untitled Section" id="{5393C734-840F-473C-BE8B-5823EE9588EB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312"/>
            <p14:sldId id="313"/>
            <p14:sldId id="274"/>
            <p14:sldId id="275"/>
            <p14:sldId id="276"/>
            <p14:sldId id="277"/>
            <p14:sldId id="314"/>
            <p14:sldId id="278"/>
            <p14:sldId id="279"/>
            <p14:sldId id="280"/>
            <p14:sldId id="281"/>
            <p14:sldId id="282"/>
            <p14:sldId id="283"/>
            <p14:sldId id="284"/>
            <p14:sldId id="316"/>
            <p14:sldId id="285"/>
            <p14:sldId id="286"/>
            <p14:sldId id="288"/>
            <p14:sldId id="317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2"/>
            <p14:sldId id="303"/>
            <p14:sldId id="305"/>
            <p14:sldId id="306"/>
            <p14:sldId id="315"/>
            <p14:sldId id="307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75ED9A-F43F-4F71-9D1A-58B49A98E801}">
  <a:tblStyle styleId="{8275ED9A-F43F-4F71-9D1A-58B49A98E80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9479D0E-6E7D-44A5-8D64-3C83C04ACC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45979" rIns="91983" bIns="45979" anchor="b" anchorCtr="0">
            <a:noAutofit/>
          </a:bodyPr>
          <a:lstStyle/>
          <a:p>
            <a:pPr algn="r"/>
            <a:fld id="{00000000-1234-1234-1234-123412341234}" type="slidenum">
              <a:rPr lang="en-IE" sz="1200" smtClean="0">
                <a:solidFill>
                  <a:schemeClr val="dk1"/>
                </a:solidFill>
              </a:rPr>
              <a:pPr algn="r"/>
              <a:t>‹#›</a:t>
            </a:fld>
            <a:endParaRPr lang="en-IE" sz="12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301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4ede48303_0_0:notes"/>
          <p:cNvSpPr txBox="1">
            <a:spLocks noGrp="1"/>
          </p:cNvSpPr>
          <p:nvPr>
            <p:ph type="body" idx="1"/>
          </p:nvPr>
        </p:nvSpPr>
        <p:spPr>
          <a:xfrm>
            <a:off x="688817" y="4758883"/>
            <a:ext cx="5510530" cy="450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161" name="Google Shape;161;g44ede48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82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84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29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2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4550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929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724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188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08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09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635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2360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53" name="Google Shape;2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323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0" name="Google Shape;2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624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8" name="Google Shape;2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551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45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83" name="Google Shape;2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841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0" name="Google Shape;2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26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8" name="Google Shape;2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9200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09" name="Google Shape;30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55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19" name="Google Shape;3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5367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26" name="Google Shape;32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7621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33" name="Google Shape;3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4423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41" name="Google Shape;34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1188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54" name="Google Shape;3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2812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62" name="Google Shape;36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7924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75" name="Google Shape;37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9307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83" name="Google Shape;3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0431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93" name="Google Shape;3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31646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0" name="Google Shape;40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1874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9" name="Google Shape;4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46496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27" name="Google Shape;42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51880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45" name="Google Shape;44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202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54" name="Google Shape;45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1235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63" name="Google Shape;46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36889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72" name="Google Shape;47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430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81" name="Google Shape;48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820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0" name="Google Shape;4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7503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9" name="Google Shape;49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83452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08" name="Google Shape;50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0933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17" name="Google Shape;5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68057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26" name="Google Shape;52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78507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35" name="Google Shape;53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15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53" name="Google Shape;55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60487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62" name="Google Shape;56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4049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0" name="Google Shape;5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1639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9" name="Google Shape;58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2311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98" name="Google Shape;59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1809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16" name="Google Shape;61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74254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24" name="Google Shape;62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69468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31" name="Google Shape;63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9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None/>
              <a:defRPr sz="4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623599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hyperlink" Target="http://www.qualifax.ie/index.php?option=com_wrapper&amp;view=wrapper&amp;Itemid=26" TargetMode="External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g"/><Relationship Id="rId4" Type="http://schemas.openxmlformats.org/officeDocument/2006/relationships/image" Target="../media/image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4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g"/><Relationship Id="rId4" Type="http://schemas.openxmlformats.org/officeDocument/2006/relationships/image" Target="../media/image4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7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k/adf12d27-35bd-4b3d-872b-e107d1052340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l="20843" t="10526" r="21352" b="13526"/>
          <a:stretch/>
        </p:blipFill>
        <p:spPr>
          <a:xfrm>
            <a:off x="0" y="-16050"/>
            <a:ext cx="9144001" cy="68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4">
            <a:alphaModFix/>
          </a:blip>
          <a:srcRect l="25698" t="30984" r="42369" b="14970"/>
          <a:stretch/>
        </p:blipFill>
        <p:spPr>
          <a:xfrm rot="-2721518">
            <a:off x="2402374" y="909042"/>
            <a:ext cx="4371915" cy="4347519"/>
          </a:xfrm>
          <a:prstGeom prst="roundRect">
            <a:avLst>
              <a:gd name="adj" fmla="val 5213"/>
            </a:avLst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 l="55670" t="18693" r="21517" b="74288"/>
          <a:stretch/>
        </p:blipFill>
        <p:spPr>
          <a:xfrm>
            <a:off x="5807243" y="224588"/>
            <a:ext cx="3098023" cy="51252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2879675" y="618836"/>
            <a:ext cx="3456470" cy="467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7000" dirty="0">
                <a:latin typeface="Source Sans Pro"/>
                <a:ea typeface="Source Sans Pro"/>
                <a:cs typeface="Source Sans Pro"/>
                <a:sym typeface="Source Sans Pro"/>
              </a:rPr>
              <a:t>Parent’s Night</a:t>
            </a:r>
            <a:endParaRPr sz="7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Subject Choice</a:t>
            </a:r>
            <a:endParaRPr sz="4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 err="1">
                <a:latin typeface="Source Sans Pro"/>
                <a:ea typeface="Source Sans Pro"/>
                <a:cs typeface="Source Sans Pro"/>
                <a:sym typeface="Source Sans Pro"/>
              </a:rPr>
              <a:t>L.Cert</a:t>
            </a: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 2022  </a:t>
            </a:r>
            <a:r>
              <a:rPr lang="en-IE" sz="7000" b="0" i="0" u="none" strike="noStrike" cap="none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7000" b="0" i="0" u="none" strike="noStrike" cap="none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 descr="https://farm1.staticflickr.com/84/274460455_0e3b64170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25"/>
            <a:ext cx="9324002" cy="6966473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498764" y="868218"/>
            <a:ext cx="8046161" cy="1219556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Leaving Cert Subject Choice </a:t>
            </a:r>
            <a:endParaRPr dirty="0"/>
          </a:p>
        </p:txBody>
      </p:sp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2171975" y="3157850"/>
            <a:ext cx="4752900" cy="658500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en-IE" sz="4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Things to consider!! </a:t>
            </a:r>
            <a:endParaRPr/>
          </a:p>
        </p:txBody>
      </p:sp>
      <p:pic>
        <p:nvPicPr>
          <p:cNvPr id="174" name="Google Shape;174;p2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912056" y="5188216"/>
            <a:ext cx="7272807" cy="1419692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Frank Farrell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 Counsellor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Portmarnock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Community School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7" descr="https://upload.wikimedia.org/wikipedia/commons/8/81/A_woman_think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xfrm>
            <a:off x="4580532" y="654348"/>
            <a:ext cx="4392488" cy="2774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Consider the following factors when choosing your subjects: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 descr="https://farm3.staticflickr.com/2585/3803517719_264067042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2" cy="6863352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454407" y="76470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Do you enjoy the subject?   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89" name="Google Shape;189;p2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 descr="https://farm4.staticflickr.com/3886/14677060962_3a1fd8652c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>
            <a:spLocks noGrp="1"/>
          </p:cNvSpPr>
          <p:nvPr>
            <p:ph type="title"/>
          </p:nvPr>
        </p:nvSpPr>
        <p:spPr>
          <a:xfrm>
            <a:off x="3923925" y="5473200"/>
            <a:ext cx="4784700" cy="939900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Are you interested?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5004048" y="203771"/>
            <a:ext cx="3243833" cy="1556792"/>
          </a:xfrm>
          <a:prstGeom prst="rect">
            <a:avLst/>
          </a:prstGeom>
          <a:solidFill>
            <a:srgbClr val="0C0C0C">
              <a:alpha val="49803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rgbClr val="FFFFFF"/>
                </a:solidFill>
              </a:rPr>
              <a:t>Does it come easy to you?</a:t>
            </a:r>
            <a:endParaRPr/>
          </a:p>
        </p:txBody>
      </p:sp>
      <p:pic>
        <p:nvPicPr>
          <p:cNvPr id="201" name="Google Shape;201;p30" descr="https://farm4.staticflickr.com/3893/15371268926_928f64e416_h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8876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rgbClr val="4A86E8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31" descr="https://upload.wikimedia.org/wikipedia/commons/thumb/3/31/ProhibitionSign2.svg/2000px-ProhibitionSign2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656" y="379413"/>
            <a:ext cx="6272312" cy="6272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>
            <a:spLocks noGrp="1"/>
          </p:cNvSpPr>
          <p:nvPr>
            <p:ph type="title"/>
          </p:nvPr>
        </p:nvSpPr>
        <p:spPr>
          <a:xfrm>
            <a:off x="1216943" y="2897237"/>
            <a:ext cx="6789738" cy="1236663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100" i="0" u="none" strike="noStrike" cap="none">
                <a:solidFill>
                  <a:srgbClr val="FFFFFF"/>
                </a:solidFill>
              </a:rPr>
              <a:t>Things </a:t>
            </a:r>
            <a:r>
              <a:rPr lang="en-IE" sz="4100" i="1" u="sng" strike="noStrike" cap="none">
                <a:solidFill>
                  <a:srgbClr val="FFFFFF"/>
                </a:solidFill>
              </a:rPr>
              <a:t>not</a:t>
            </a:r>
            <a:r>
              <a:rPr lang="en-IE" sz="4100" i="0" u="none" strike="noStrike" cap="none">
                <a:solidFill>
                  <a:srgbClr val="FFFFFF"/>
                </a:solidFill>
              </a:rPr>
              <a:t> to do when choosing subjects…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4559424" y="155774"/>
            <a:ext cx="4355976" cy="1988840"/>
          </a:xfrm>
          <a:prstGeom prst="rect">
            <a:avLst/>
          </a:prstGeom>
          <a:solidFill>
            <a:srgbClr val="72A040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700" i="0" u="none" strike="noStrike" cap="none">
                <a:solidFill>
                  <a:srgbClr val="FFFFFF"/>
                </a:solidFill>
              </a:rPr>
              <a:t>Thinking you can mess in that teacher’s class.</a:t>
            </a:r>
            <a:endParaRPr/>
          </a:p>
        </p:txBody>
      </p:sp>
      <p:pic>
        <p:nvPicPr>
          <p:cNvPr id="216" name="Google Shape;216;p32" descr="https://upload.wikimedia.org/wikipedia/commons/0/0f/ClassroomMoveableFurnitureITESMCCM_0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/>
        </p:nvSpPr>
        <p:spPr>
          <a:xfrm>
            <a:off x="323528" y="5090666"/>
            <a:ext cx="3146375" cy="1440160"/>
          </a:xfrm>
          <a:prstGeom prst="rect">
            <a:avLst/>
          </a:prstGeom>
          <a:solidFill>
            <a:srgbClr val="4AAEEB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 will learn very little. You will regret it!!</a:t>
            </a:r>
            <a:endParaRPr/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3" descr="https://farm3.staticflickr.com/2360/2403249501_96ec1527fc_o_d.jpg"/>
          <p:cNvPicPr preferRelativeResize="0"/>
          <p:nvPr/>
        </p:nvPicPr>
        <p:blipFill rotWithShape="1">
          <a:blip r:embed="rId3">
            <a:alphaModFix/>
          </a:blip>
          <a:srcRect l="4326"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 w="9525" cap="flat" cmpd="sng">
            <a:solidFill>
              <a:srgbClr val="72A04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5796136" y="836712"/>
            <a:ext cx="3096344" cy="2235523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0488" marR="0" lvl="0" indent="-15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my friends</a:t>
            </a:r>
            <a:b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choosing that subject…</a:t>
            </a:r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847295" y="3741155"/>
            <a:ext cx="2994025" cy="1223962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Think for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yourself !!!!</a:t>
            </a:r>
            <a:endParaRPr/>
          </a:p>
        </p:txBody>
      </p:sp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4" descr="https://farm7.staticflickr.com/6036/6345489958_521942bd9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1864150" y="489825"/>
            <a:ext cx="5415600" cy="7896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You like the teacher…</a:t>
            </a:r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952200" y="4507050"/>
            <a:ext cx="7239600" cy="10683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Make sure you like the subject also.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(Teachers can be switched or leave!!)</a:t>
            </a:r>
            <a:endParaRPr/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 descr="https://upload.wikimedia.org/wikipedia/commons/0/03/Syndactyly_type1_hand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281374" cy="6992673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1931987" y="357188"/>
            <a:ext cx="6096397" cy="911572"/>
          </a:xfrm>
          <a:prstGeom prst="rect">
            <a:avLst/>
          </a:prstGeom>
          <a:solidFill>
            <a:srgbClr val="43434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Lets do a small exercise!</a:t>
            </a:r>
            <a:endParaRPr sz="4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body" idx="1"/>
          </p:nvPr>
        </p:nvSpPr>
        <p:spPr>
          <a:xfrm>
            <a:off x="323850" y="5880100"/>
            <a:ext cx="8466138" cy="688975"/>
          </a:xfrm>
          <a:prstGeom prst="rect">
            <a:avLst/>
          </a:prstGeom>
          <a:solidFill>
            <a:srgbClr val="0C0C0C">
              <a:alpha val="49800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non writing 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 </a:t>
            </a:r>
            <a:endParaRPr/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 descr="https://upload.wikimedia.org/wikipedia/commons/7/72/Linkshaender_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50" y="15425"/>
            <a:ext cx="9301801" cy="692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 txBox="1">
            <a:spLocks noGrp="1"/>
          </p:cNvSpPr>
          <p:nvPr>
            <p:ph type="body" idx="1"/>
          </p:nvPr>
        </p:nvSpPr>
        <p:spPr>
          <a:xfrm>
            <a:off x="5940152" y="178594"/>
            <a:ext cx="3024336" cy="1882254"/>
          </a:xfrm>
          <a:prstGeom prst="rect">
            <a:avLst/>
          </a:prstGeom>
          <a:solidFill>
            <a:srgbClr val="1B561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</a:pPr>
            <a:endParaRPr sz="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8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Now 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hand</a:t>
            </a:r>
            <a:endParaRPr/>
          </a:p>
        </p:txBody>
      </p:sp>
      <p:pic>
        <p:nvPicPr>
          <p:cNvPr id="250" name="Google Shape;250;p3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7" descr="https://farm9.staticflickr.com/8449/8074507774_ec48474524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500"/>
            <a:ext cx="9324025" cy="682654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7"/>
          <p:cNvSpPr txBox="1">
            <a:spLocks noGrp="1"/>
          </p:cNvSpPr>
          <p:nvPr>
            <p:ph type="body" idx="1"/>
          </p:nvPr>
        </p:nvSpPr>
        <p:spPr>
          <a:xfrm>
            <a:off x="1511660" y="4941168"/>
            <a:ext cx="6480720" cy="1224136"/>
          </a:xfrm>
          <a:prstGeom prst="rect">
            <a:avLst/>
          </a:prstGeom>
          <a:solidFill>
            <a:srgbClr val="E8AD00"/>
          </a:solidFill>
          <a:ln w="9525" cap="flat" cmpd="sng">
            <a:solidFill>
              <a:srgbClr val="DAEE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IE"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down how it felt in each situation</a:t>
            </a:r>
            <a:endParaRPr/>
          </a:p>
        </p:txBody>
      </p:sp>
      <p:pic>
        <p:nvPicPr>
          <p:cNvPr id="257" name="Google Shape;257;p3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8" descr="https://farm3.staticflickr.com/2685/4287019524_cdb56203fc_o_d.jpg"/>
          <p:cNvPicPr preferRelativeResize="0"/>
          <p:nvPr/>
        </p:nvPicPr>
        <p:blipFill rotWithShape="1">
          <a:blip r:embed="rId3">
            <a:alphaModFix/>
          </a:blip>
          <a:srcRect t="4132" b="4650"/>
          <a:stretch/>
        </p:blipFill>
        <p:spPr>
          <a:xfrm>
            <a:off x="0" y="5925"/>
            <a:ext cx="9144001" cy="6846149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3" name="Google Shape;263;p38"/>
          <p:cNvSpPr txBox="1">
            <a:spLocks noGrp="1"/>
          </p:cNvSpPr>
          <p:nvPr>
            <p:ph type="title"/>
          </p:nvPr>
        </p:nvSpPr>
        <p:spPr>
          <a:xfrm>
            <a:off x="5262016" y="548680"/>
            <a:ext cx="3656559" cy="648072"/>
          </a:xfrm>
          <a:prstGeom prst="rect">
            <a:avLst/>
          </a:prstGeom>
          <a:solidFill>
            <a:srgbClr val="0191FA">
              <a:alpha val="74901"/>
            </a:srgbClr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of Exercise </a:t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5257801" y="4221088"/>
            <a:ext cx="3660774" cy="1692771"/>
          </a:xfrm>
          <a:prstGeom prst="rect">
            <a:avLst/>
          </a:prstGeom>
          <a:solidFill>
            <a:srgbClr val="0191FA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GOOD HAND COMES NATURALLY TO YOU.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9" descr="https://upload.wikimedia.org/wikipedia/commons/8/8b/Rory_McIlroy_watches_drive_flight_(portrait_orientation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1" y="0"/>
            <a:ext cx="5028678" cy="6847472"/>
          </a:xfrm>
          <a:prstGeom prst="rect">
            <a:avLst/>
          </a:prstGeom>
          <a:solidFill>
            <a:srgbClr val="383E26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1" name="Google Shape;271;p39"/>
          <p:cNvSpPr txBox="1">
            <a:spLocks noGrp="1"/>
          </p:cNvSpPr>
          <p:nvPr>
            <p:ph type="body" idx="1"/>
          </p:nvPr>
        </p:nvSpPr>
        <p:spPr>
          <a:xfrm>
            <a:off x="5047075" y="-18878"/>
            <a:ext cx="4096925" cy="6876877"/>
          </a:xfrm>
          <a:prstGeom prst="rect">
            <a:avLst/>
          </a:prstGeom>
          <a:solidFill>
            <a:srgbClr val="4A5F1A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marR="0" lvl="0" indent="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5738" marR="0" lvl="0" indent="4762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When choosing subjects, </a:t>
            </a:r>
            <a:r>
              <a:rPr lang="en-IE" sz="32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what comes naturally.</a:t>
            </a:r>
            <a:endParaRPr/>
          </a:p>
          <a:p>
            <a:pPr marL="530225" marR="0" lvl="0" indent="-2762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30225" marR="0" lvl="0" indent="-276225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easier and more comfortable for you. </a:t>
            </a:r>
            <a:endParaRPr/>
          </a:p>
          <a:p>
            <a:pPr marL="987425" marR="0" lvl="0" indent="-3397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make your life more difficult?</a:t>
            </a:r>
            <a:endParaRPr/>
          </a:p>
        </p:txBody>
      </p:sp>
      <p:pic>
        <p:nvPicPr>
          <p:cNvPr id="272" name="Google Shape;272;p3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0"/>
            <a:ext cx="8718550" cy="662463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>
            <a:spLocks noGrp="1"/>
          </p:cNvSpPr>
          <p:nvPr>
            <p:ph type="title"/>
          </p:nvPr>
        </p:nvSpPr>
        <p:spPr>
          <a:xfrm>
            <a:off x="642938" y="17463"/>
            <a:ext cx="8501062" cy="80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Aptitudes</a:t>
            </a:r>
            <a:endParaRPr/>
          </a:p>
        </p:txBody>
      </p:sp>
      <p:sp>
        <p:nvSpPr>
          <p:cNvPr id="279" name="Google Shape;279;p40"/>
          <p:cNvSpPr txBox="1">
            <a:spLocks noGrp="1"/>
          </p:cNvSpPr>
          <p:nvPr>
            <p:ph type="body" idx="1"/>
          </p:nvPr>
        </p:nvSpPr>
        <p:spPr>
          <a:xfrm>
            <a:off x="755576" y="1533166"/>
            <a:ext cx="7512050" cy="4375869"/>
          </a:xfrm>
          <a:prstGeom prst="rect">
            <a:avLst/>
          </a:prstGeom>
          <a:solidFill>
            <a:srgbClr val="EFEFE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students have different strengths.</a:t>
            </a:r>
            <a:endParaRPr dirty="0"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subjects in which you are likely to get good grades. Check your </a:t>
            </a:r>
            <a:r>
              <a:rPr lang="en-IE" sz="3200" b="1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DATS</a:t>
            </a: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scores also.</a:t>
            </a:r>
          </a:p>
          <a:p>
            <a:pPr marL="342900" indent="-342900"/>
            <a:r>
              <a:rPr lang="en-IE" dirty="0"/>
              <a:t>You are also more likely to want to continue with these subjects when you leave school.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dirty="0"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4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1"/>
          <p:cNvPicPr preferRelativeResize="0"/>
          <p:nvPr/>
        </p:nvPicPr>
        <p:blipFill rotWithShape="1">
          <a:blip r:embed="rId3">
            <a:alphaModFix/>
          </a:blip>
          <a:srcRect l="21278" t="34595" r="25225" b="12985"/>
          <a:stretch/>
        </p:blipFill>
        <p:spPr>
          <a:xfrm>
            <a:off x="0" y="17475"/>
            <a:ext cx="9144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1"/>
          <p:cNvSpPr txBox="1">
            <a:spLocks noGrp="1"/>
          </p:cNvSpPr>
          <p:nvPr>
            <p:ph type="title"/>
          </p:nvPr>
        </p:nvSpPr>
        <p:spPr>
          <a:xfrm>
            <a:off x="539552" y="1048075"/>
            <a:ext cx="7034571" cy="763587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Favourite Subjects</a:t>
            </a:r>
            <a:endParaRPr/>
          </a:p>
        </p:txBody>
      </p:sp>
      <p:sp>
        <p:nvSpPr>
          <p:cNvPr id="286" name="Google Shape;286;p41"/>
          <p:cNvSpPr txBox="1">
            <a:spLocks noGrp="1"/>
          </p:cNvSpPr>
          <p:nvPr>
            <p:ph type="body" idx="1"/>
          </p:nvPr>
        </p:nvSpPr>
        <p:spPr>
          <a:xfrm>
            <a:off x="539550" y="2783101"/>
            <a:ext cx="7560900" cy="2155500"/>
          </a:xfrm>
          <a:prstGeom prst="rect">
            <a:avLst/>
          </a:prstGeom>
          <a:solidFill>
            <a:srgbClr val="03030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favourite subjects from your Junior Cert</a:t>
            </a:r>
            <a:endParaRPr sz="4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 including Maths, Irish or English.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3">
            <a:alphaModFix/>
          </a:blip>
          <a:srcRect l="25970" t="6508" r="6044" b="22525"/>
          <a:stretch/>
        </p:blipFill>
        <p:spPr>
          <a:xfrm>
            <a:off x="0" y="0"/>
            <a:ext cx="9144002" cy="692394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>
            <a:spLocks noGrp="1"/>
          </p:cNvSpPr>
          <p:nvPr>
            <p:ph type="title"/>
          </p:nvPr>
        </p:nvSpPr>
        <p:spPr>
          <a:xfrm>
            <a:off x="682625" y="0"/>
            <a:ext cx="7669287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Career &amp; Further</a:t>
            </a: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endParaRPr/>
          </a:p>
        </p:txBody>
      </p:sp>
      <p:sp>
        <p:nvSpPr>
          <p:cNvPr id="294" name="Google Shape;294;p42"/>
          <p:cNvSpPr txBox="1">
            <a:spLocks noGrp="1"/>
          </p:cNvSpPr>
          <p:nvPr>
            <p:ph type="body" idx="1"/>
          </p:nvPr>
        </p:nvSpPr>
        <p:spPr>
          <a:xfrm>
            <a:off x="89750" y="4797150"/>
            <a:ext cx="8964600" cy="1555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4013" marR="0" lvl="0" indent="-1111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Check out these subject requirements with a Guidance Counsellor or the course provider.</a:t>
            </a:r>
            <a:endParaRPr/>
          </a:p>
          <a:p>
            <a:pPr marL="354013" marR="0" lvl="0" indent="-11113" algn="ctr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C</a:t>
            </a:r>
            <a:r>
              <a:rPr lang="en-IE" sz="2960" i="1" u="sng">
                <a:solidFill>
                  <a:schemeClr val="lt1"/>
                </a:solidFill>
              </a:rPr>
              <a:t>HILD’s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RESPONSIBILITY </a:t>
            </a: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DO THIS. </a:t>
            </a:r>
            <a:endParaRPr/>
          </a:p>
        </p:txBody>
      </p:sp>
      <p:sp>
        <p:nvSpPr>
          <p:cNvPr id="295" name="Google Shape;295;p42"/>
          <p:cNvSpPr/>
          <p:nvPr/>
        </p:nvSpPr>
        <p:spPr>
          <a:xfrm>
            <a:off x="593800" y="893274"/>
            <a:ext cx="7956300" cy="11943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Apart from Irish, English and Maths, other subjects can be required for some courses &amp; careers.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Options area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Four areas to choose from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Business area </a:t>
            </a:r>
            <a:r>
              <a:rPr lang="en-IE" dirty="0"/>
              <a:t>(accountancy, business, economics).</a:t>
            </a:r>
          </a:p>
          <a:p>
            <a:r>
              <a:rPr lang="en-IE" u="sng" dirty="0"/>
              <a:t>Sciences </a:t>
            </a:r>
            <a:r>
              <a:rPr lang="en-IE" dirty="0"/>
              <a:t>(physics, Biology, chemistry, (</a:t>
            </a:r>
            <a:r>
              <a:rPr lang="en-IE" i="1" u="sng" dirty="0"/>
              <a:t>Applied Maths NOT CURRENTLY ON OFFER</a:t>
            </a:r>
            <a:r>
              <a:rPr lang="en-IE" dirty="0"/>
              <a:t>), Geography, PE, (new subject).</a:t>
            </a:r>
          </a:p>
          <a:p>
            <a:r>
              <a:rPr lang="en-IE" u="sng" dirty="0"/>
              <a:t>Technology area</a:t>
            </a:r>
            <a:r>
              <a:rPr lang="en-IE" dirty="0"/>
              <a:t>: (Engineering, construction, DCG). </a:t>
            </a:r>
            <a:r>
              <a:rPr lang="en-IE" b="1" u="sng" dirty="0"/>
              <a:t>Technology itself </a:t>
            </a:r>
            <a:r>
              <a:rPr lang="en-IE" dirty="0"/>
              <a:t>is not available as an option for the LC.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8701210" y="6102107"/>
            <a:ext cx="4041775" cy="639762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Humanities</a:t>
            </a:r>
            <a:r>
              <a:rPr lang="en-IE" dirty="0"/>
              <a:t>: Art, Languages (French, Spanish, German), Music, Home Economics, History, Politics and Society).</a:t>
            </a:r>
          </a:p>
          <a:p>
            <a:r>
              <a:rPr lang="en-IE" dirty="0"/>
              <a:t>YOU ARE </a:t>
            </a:r>
            <a:r>
              <a:rPr lang="en-IE" u="sng" dirty="0"/>
              <a:t>NOT</a:t>
            </a:r>
            <a:r>
              <a:rPr lang="en-IE" dirty="0"/>
              <a:t> REQUIRED TO CHOOSE A SUBJECT OR SUBJECTS FROM EACH GROUP HOWEVER.</a:t>
            </a:r>
          </a:p>
        </p:txBody>
      </p:sp>
    </p:spTree>
    <p:extLst>
      <p:ext uri="{BB962C8B-B14F-4D97-AF65-F5344CB8AC3E}">
        <p14:creationId xmlns:p14="http://schemas.microsoft.com/office/powerpoint/2010/main" val="395182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Choosing your options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Number of Subjects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Each student will study 4 optional subjects taken from any OR all of the four main areas.</a:t>
            </a:r>
          </a:p>
          <a:p>
            <a:r>
              <a:rPr lang="en-IE" dirty="0"/>
              <a:t>It is possible to study a number of subjects in a similar subject area i.e. </a:t>
            </a:r>
            <a:r>
              <a:rPr lang="en-IE" b="1" dirty="0"/>
              <a:t>accountancy, business and economics</a:t>
            </a:r>
            <a:r>
              <a:rPr lang="en-IE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Students wishing to study Applied Maths, Physics or Chemistry should have reasonably strong mathematical aptitudes.</a:t>
            </a:r>
          </a:p>
          <a:p>
            <a:r>
              <a:rPr lang="en-IE" dirty="0"/>
              <a:t>It is advisable but not mandatory that students choose a modern language. Students may choose to study </a:t>
            </a:r>
            <a:r>
              <a:rPr lang="en-IE" b="1" dirty="0"/>
              <a:t>TWO</a:t>
            </a:r>
            <a:r>
              <a:rPr lang="en-IE" dirty="0"/>
              <a:t> modern foreign languages if they so wish.</a:t>
            </a:r>
          </a:p>
        </p:txBody>
      </p:sp>
    </p:spTree>
    <p:extLst>
      <p:ext uri="{BB962C8B-B14F-4D97-AF65-F5344CB8AC3E}">
        <p14:creationId xmlns:p14="http://schemas.microsoft.com/office/powerpoint/2010/main" val="305996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3" descr="http://www.biobm.com/images/tube_holder-life_science_consulting_partner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5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>
            <a:spLocks noGrp="1"/>
          </p:cNvSpPr>
          <p:nvPr>
            <p:ph type="title"/>
          </p:nvPr>
        </p:nvSpPr>
        <p:spPr>
          <a:xfrm>
            <a:off x="1907704" y="11101"/>
            <a:ext cx="5328592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SCIENCES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4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EBF7">
              <a:alpha val="7960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pass in </a:t>
            </a:r>
            <a:r>
              <a:rPr lang="en-IE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least </a:t>
            </a:r>
            <a:r>
              <a:rPr lang="en-IE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Laboratory Science subject is needed if you are applying for anything in: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43"/>
          <p:cNvGraphicFramePr/>
          <p:nvPr/>
        </p:nvGraphicFramePr>
        <p:xfrm>
          <a:off x="471488" y="1374775"/>
          <a:ext cx="8201025" cy="36905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1725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28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Pharmacy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975">
                <a:tc>
                  <a:txBody>
                    <a:bodyPr/>
                    <a:lstStyle/>
                    <a:p>
                      <a:pPr marL="1588" marR="0" lvl="0" indent="-1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Human Nutrition/ Dietician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Laboratory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Podiatry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Radiography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Veterinary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Physiotherapy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Nursing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areas at Universities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03" name="Google Shape;303;p43"/>
          <p:cNvSpPr/>
          <p:nvPr/>
        </p:nvSpPr>
        <p:spPr>
          <a:xfrm>
            <a:off x="397507" y="6488113"/>
            <a:ext cx="8348986" cy="369887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!!! Course requirements should be checked on an individual basis !!!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4" name="Google Shape;304;p43"/>
          <p:cNvGraphicFramePr/>
          <p:nvPr>
            <p:extLst>
              <p:ext uri="{D42A27DB-BD31-4B8C-83A1-F6EECF244321}">
                <p14:modId xmlns:p14="http://schemas.microsoft.com/office/powerpoint/2010/main" val="414208121"/>
              </p:ext>
            </p:extLst>
          </p:nvPr>
        </p:nvGraphicFramePr>
        <p:xfrm>
          <a:off x="397507" y="5030736"/>
          <a:ext cx="8348975" cy="137163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237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1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Physical Ed. + Maths (DCU)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&amp; Manufacture (UL) 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Both require a science subject.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i.e: Biology, Physics, Chemistry or Agricultural Science.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06" name="Google Shape;306;p43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44"/>
          <p:cNvSpPr/>
          <p:nvPr/>
        </p:nvSpPr>
        <p:spPr>
          <a:xfrm>
            <a:off x="3222625" y="179388"/>
            <a:ext cx="2655888" cy="488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44" descr="http://www.biobm.com/images/chemical-formulas-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4"/>
          <p:cNvSpPr txBox="1"/>
          <p:nvPr/>
        </p:nvSpPr>
        <p:spPr>
          <a:xfrm>
            <a:off x="222195" y="630030"/>
            <a:ext cx="8656748" cy="5957497"/>
          </a:xfrm>
          <a:prstGeom prst="rect">
            <a:avLst/>
          </a:prstGeom>
          <a:solidFill>
            <a:srgbClr val="0D3601">
              <a:alpha val="76862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Nutrition  &amp; Biomed Science - </a:t>
            </a:r>
            <a:r>
              <a:rPr lang="en-IE" sz="3200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TUD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Dentistry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</a:t>
            </a:r>
            <a:r>
              <a:rPr lang="en-IE" sz="24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(plus either Physics or Biology)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Science - UCD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Pharmacy - TCD,  UCC &amp; RCSI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 - UCC</a:t>
            </a:r>
            <a:endParaRPr dirty="0"/>
          </a:p>
        </p:txBody>
      </p:sp>
      <p:pic>
        <p:nvPicPr>
          <p:cNvPr id="316" name="Google Shape;316;p44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040215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5"/>
          <p:cNvSpPr txBox="1">
            <a:spLocks noGrp="1"/>
          </p:cNvSpPr>
          <p:nvPr>
            <p:ph type="body" idx="1"/>
          </p:nvPr>
        </p:nvSpPr>
        <p:spPr>
          <a:xfrm>
            <a:off x="1588" y="0"/>
            <a:ext cx="9142412" cy="6858000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u="sng"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Medicine - UCD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Elective Biology in Home Ecc. - </a:t>
            </a: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 Angela's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Genetics - UCC 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Health &amp; Disease - TCD	</a:t>
            </a:r>
            <a:endParaRPr sz="12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4013" marR="0" lvl="0" indent="-11113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354012" marR="0" lvl="0" indent="-11111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P.E. teaching with Biology - DCU</a:t>
            </a:r>
            <a:endParaRPr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45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7596336" y="6498442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6"/>
          <p:cNvPicPr preferRelativeResize="0"/>
          <p:nvPr/>
        </p:nvPicPr>
        <p:blipFill rotWithShape="1">
          <a:blip r:embed="rId3">
            <a:alphaModFix/>
          </a:blip>
          <a:srcRect l="5141" r="5814"/>
          <a:stretch/>
        </p:blipFill>
        <p:spPr>
          <a:xfrm>
            <a:off x="0" y="0"/>
            <a:ext cx="9144001" cy="6847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6"/>
          <p:cNvSpPr txBox="1">
            <a:spLocks noGrp="1"/>
          </p:cNvSpPr>
          <p:nvPr>
            <p:ph type="body" idx="1"/>
          </p:nvPr>
        </p:nvSpPr>
        <p:spPr>
          <a:xfrm>
            <a:off x="539552" y="359558"/>
            <a:ext cx="7920880" cy="602177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PHYSICS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Theoretical Physics - TCD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Anyone considering courses in Engineering or Electronics.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46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Physical Education – New subject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Physical Education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  <a:alpha val="95000"/>
            </a:schemeClr>
          </a:solidFill>
        </p:spPr>
        <p:txBody>
          <a:bodyPr/>
          <a:lstStyle/>
          <a:p>
            <a:r>
              <a:rPr lang="en-IE" dirty="0"/>
              <a:t>Topics covered:</a:t>
            </a:r>
          </a:p>
          <a:p>
            <a:r>
              <a:rPr lang="en-IE" dirty="0"/>
              <a:t>Learning and improving skill and techniques.</a:t>
            </a:r>
          </a:p>
          <a:p>
            <a:r>
              <a:rPr lang="en-IE" dirty="0"/>
              <a:t>Physical and psychological demands of performance.</a:t>
            </a:r>
          </a:p>
          <a:p>
            <a:r>
              <a:rPr lang="en-IE" dirty="0"/>
              <a:t>Structures, strategies, roles and conventions.</a:t>
            </a:r>
          </a:p>
          <a:p>
            <a:r>
              <a:rPr lang="en-IE" dirty="0"/>
              <a:t>Promoting physical activity.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2000" dirty="0"/>
              <a:t>Ethics and fair play.</a:t>
            </a:r>
          </a:p>
          <a:p>
            <a:r>
              <a:rPr lang="en-IE" sz="2000" dirty="0"/>
              <a:t>Physical activity and inclusion.</a:t>
            </a:r>
          </a:p>
          <a:p>
            <a:r>
              <a:rPr lang="en-IE" sz="2000" dirty="0"/>
              <a:t>Technology, media and sport.</a:t>
            </a:r>
          </a:p>
          <a:p>
            <a:pPr marL="76200" indent="0">
              <a:buNone/>
            </a:pPr>
            <a:r>
              <a:rPr lang="en-IE" sz="2000" dirty="0"/>
              <a:t>Assessment components:</a:t>
            </a:r>
          </a:p>
          <a:p>
            <a:pPr marL="533400" indent="-457200">
              <a:buAutoNum type="arabicPeriod"/>
            </a:pPr>
            <a:r>
              <a:rPr lang="en-IE" sz="2000" dirty="0"/>
              <a:t>Physical activity project – 20%</a:t>
            </a:r>
          </a:p>
          <a:p>
            <a:pPr marL="533400" indent="-457200">
              <a:buAutoNum type="arabicPeriod"/>
            </a:pPr>
            <a:r>
              <a:rPr lang="en-IE" sz="2000" dirty="0"/>
              <a:t>Performance assessment – 30%</a:t>
            </a:r>
          </a:p>
          <a:p>
            <a:pPr marL="533400" indent="-457200">
              <a:buAutoNum type="arabicPeriod"/>
            </a:pPr>
            <a:r>
              <a:rPr lang="en-IE" sz="2000" dirty="0"/>
              <a:t>Written examination – 50%</a:t>
            </a:r>
          </a:p>
          <a:p>
            <a:pPr marL="76200" indent="0">
              <a:buNone/>
            </a:pPr>
            <a:endParaRPr lang="en-IE" sz="2000" dirty="0"/>
          </a:p>
          <a:p>
            <a:pPr marL="76200" indent="0">
              <a:buNone/>
            </a:pPr>
            <a:r>
              <a:rPr lang="en-IE" sz="2000" i="1" dirty="0"/>
              <a:t>Students who enjoy physical sports and Biology in particular should excel in this subject.</a:t>
            </a:r>
          </a:p>
        </p:txBody>
      </p:sp>
    </p:spTree>
    <p:extLst>
      <p:ext uri="{BB962C8B-B14F-4D97-AF65-F5344CB8AC3E}">
        <p14:creationId xmlns:p14="http://schemas.microsoft.com/office/powerpoint/2010/main" val="321479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7" descr="https://static.pexels.com/photos/4291/door-green-closed-lock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150"/>
            <a:ext cx="9143998" cy="6870467"/>
          </a:xfrm>
          <a:prstGeom prst="rect">
            <a:avLst/>
          </a:prstGeom>
          <a:solidFill>
            <a:srgbClr val="33B084"/>
          </a:solidFill>
          <a:ln>
            <a:noFill/>
          </a:ln>
        </p:spPr>
      </p:pic>
      <p:sp>
        <p:nvSpPr>
          <p:cNvPr id="336" name="Google Shape;336;p47"/>
          <p:cNvSpPr txBox="1">
            <a:spLocks noGrp="1"/>
          </p:cNvSpPr>
          <p:nvPr>
            <p:ph type="title"/>
          </p:nvPr>
        </p:nvSpPr>
        <p:spPr>
          <a:xfrm>
            <a:off x="2555776" y="210071"/>
            <a:ext cx="4968552" cy="833438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Compulsory Subjects </a:t>
            </a:r>
            <a:endParaRPr/>
          </a:p>
        </p:txBody>
      </p:sp>
      <p:sp>
        <p:nvSpPr>
          <p:cNvPr id="337" name="Google Shape;337;p47"/>
          <p:cNvSpPr txBox="1">
            <a:spLocks noGrp="1"/>
          </p:cNvSpPr>
          <p:nvPr>
            <p:ph type="body" idx="1"/>
          </p:nvPr>
        </p:nvSpPr>
        <p:spPr>
          <a:xfrm>
            <a:off x="107503" y="4725144"/>
            <a:ext cx="8928992" cy="1944216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there any subjects you need to do to gain entry to your dream college course or career. </a:t>
            </a:r>
            <a:endParaRPr/>
          </a:p>
          <a:p>
            <a: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like this subject?</a:t>
            </a:r>
            <a:endParaRPr/>
          </a:p>
        </p:txBody>
      </p:sp>
      <p:pic>
        <p:nvPicPr>
          <p:cNvPr id="338" name="Google Shape;338;p4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-24582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9950"/>
            <a:ext cx="9143998" cy="6159899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44" name="Google Shape;344;p48"/>
          <p:cNvSpPr txBox="1">
            <a:spLocks noGrp="1"/>
          </p:cNvSpPr>
          <p:nvPr>
            <p:ph type="title"/>
          </p:nvPr>
        </p:nvSpPr>
        <p:spPr>
          <a:xfrm>
            <a:off x="2062163" y="87313"/>
            <a:ext cx="5195887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8"/>
          <p:cNvSpPr/>
          <p:nvPr/>
        </p:nvSpPr>
        <p:spPr>
          <a:xfrm>
            <a:off x="289822" y="917314"/>
            <a:ext cx="4298931" cy="2648211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 Galway		      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		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University Royal College of Surgeons</a:t>
            </a:r>
            <a:endParaRPr/>
          </a:p>
        </p:txBody>
      </p:sp>
      <p:sp>
        <p:nvSpPr>
          <p:cNvPr id="346" name="Google Shape;346;p48"/>
          <p:cNvSpPr/>
          <p:nvPr/>
        </p:nvSpPr>
        <p:spPr>
          <a:xfrm>
            <a:off x="4747858" y="3311924"/>
            <a:ext cx="4237037" cy="3335135"/>
          </a:xfrm>
          <a:prstGeom prst="rect">
            <a:avLst/>
          </a:prstGeom>
          <a:solidFill>
            <a:srgbClr val="2F5597">
              <a:alpha val="89803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72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example:</a:t>
            </a:r>
            <a:endParaRPr/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European Studies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Marketing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Hotel Management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International</a:t>
            </a:r>
            <a:endParaRPr/>
          </a:p>
          <a:p>
            <a:pPr marL="174625" marR="0" lvl="0" indent="-9525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Tourism 	</a:t>
            </a:r>
            <a:endParaRPr/>
          </a:p>
        </p:txBody>
      </p:sp>
      <p:sp>
        <p:nvSpPr>
          <p:cNvPr id="347" name="Google Shape;347;p48"/>
          <p:cNvSpPr/>
          <p:nvPr/>
        </p:nvSpPr>
        <p:spPr>
          <a:xfrm>
            <a:off x="4732338" y="917775"/>
            <a:ext cx="4237037" cy="2246312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1938" marR="0" lvl="0" indent="-793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require a 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in a third language for </a:t>
            </a:r>
            <a:r>
              <a:rPr lang="en-IE" sz="2800" b="1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most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their courses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eg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O6</a:t>
            </a:r>
            <a:endParaRPr dirty="0"/>
          </a:p>
          <a:p>
            <a:pPr marL="363538" marR="0" lvl="0" indent="-1095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8"/>
          <p:cNvSpPr/>
          <p:nvPr/>
        </p:nvSpPr>
        <p:spPr>
          <a:xfrm>
            <a:off x="289822" y="3937305"/>
            <a:ext cx="4230688" cy="2677656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colleges require it for certain courses with a large language component.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48"/>
          <p:cNvCxnSpPr>
            <a:stCxn id="345" idx="3"/>
          </p:cNvCxnSpPr>
          <p:nvPr/>
        </p:nvCxnSpPr>
        <p:spPr>
          <a:xfrm rot="10800000" flipH="1">
            <a:off x="4588753" y="2033219"/>
            <a:ext cx="99900" cy="20820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8"/>
          <p:cNvCxnSpPr/>
          <p:nvPr/>
        </p:nvCxnSpPr>
        <p:spPr>
          <a:xfrm>
            <a:off x="4564063" y="5441950"/>
            <a:ext cx="160337" cy="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1" name="Google Shape;351;p48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9" descr="http://www.hillcrestbc.com/files/Flags1-v-kr.jpg"/>
          <p:cNvPicPr preferRelativeResize="0"/>
          <p:nvPr/>
        </p:nvPicPr>
        <p:blipFill rotWithShape="1">
          <a:blip r:embed="rId3">
            <a:alphaModFix/>
          </a:blip>
          <a:srcRect l="14529" t="9013" r="14672" b="13643"/>
          <a:stretch/>
        </p:blipFill>
        <p:spPr>
          <a:xfrm>
            <a:off x="1744577" y="613748"/>
            <a:ext cx="5951432" cy="6167656"/>
          </a:xfrm>
          <a:prstGeom prst="rect">
            <a:avLst/>
          </a:prstGeom>
          <a:solidFill>
            <a:srgbClr val="548235"/>
          </a:solidFill>
          <a:ln>
            <a:noFill/>
          </a:ln>
        </p:spPr>
      </p:pic>
      <p:sp>
        <p:nvSpPr>
          <p:cNvPr id="357" name="Google Shape;357;p49"/>
          <p:cNvSpPr/>
          <p:nvPr/>
        </p:nvSpPr>
        <p:spPr>
          <a:xfrm>
            <a:off x="377791" y="1659288"/>
            <a:ext cx="8388300" cy="3539400"/>
          </a:xfrm>
          <a:prstGeom prst="rect">
            <a:avLst/>
          </a:prstGeom>
          <a:solidFill>
            <a:srgbClr val="00B050">
              <a:alpha val="94901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Entry to the Cadetships in the Defence Forces requires a third Language. 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NCAD require a third language or Art.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Many science &amp; engineering courses include for example, Technical French or German, from scratch.</a:t>
            </a: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5195888" cy="72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49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0"/>
          <p:cNvPicPr preferRelativeResize="0"/>
          <p:nvPr/>
        </p:nvPicPr>
        <p:blipFill/>
        <p:spPr>
          <a:xfrm>
            <a:off x="0" y="696925"/>
            <a:ext cx="9143997" cy="616107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5" name="Google Shape;365;p50"/>
          <p:cNvSpPr txBox="1">
            <a:spLocks noGrp="1"/>
          </p:cNvSpPr>
          <p:nvPr>
            <p:ph type="body" idx="1"/>
          </p:nvPr>
        </p:nvSpPr>
        <p:spPr>
          <a:xfrm>
            <a:off x="499542" y="1265834"/>
            <a:ext cx="3709987" cy="1954212"/>
          </a:xfrm>
          <a:prstGeom prst="rect">
            <a:avLst/>
          </a:prstGeom>
          <a:solidFill>
            <a:srgbClr val="E0E0DD">
              <a:alpha val="57647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Trinity College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Limerick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D.C.U.		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Institutes of Technology</a:t>
            </a:r>
            <a:endParaRPr dirty="0"/>
          </a:p>
        </p:txBody>
      </p:sp>
      <p:sp>
        <p:nvSpPr>
          <p:cNvPr id="366" name="Google Shape;366;p50"/>
          <p:cNvSpPr txBox="1"/>
          <p:nvPr/>
        </p:nvSpPr>
        <p:spPr>
          <a:xfrm>
            <a:off x="1785938" y="0"/>
            <a:ext cx="5543550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37ED8"/>
              </a:buClr>
              <a:buSzPts val="4777"/>
              <a:buFont typeface="Calibri"/>
              <a:buNone/>
            </a:pP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429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0"/>
          <p:cNvSpPr/>
          <p:nvPr/>
        </p:nvSpPr>
        <p:spPr>
          <a:xfrm>
            <a:off x="268508" y="778668"/>
            <a:ext cx="648767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-IE" sz="30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third language is required for</a:t>
            </a:r>
            <a:r>
              <a:rPr lang="en-IE" sz="3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</p:txBody>
      </p:sp>
      <p:sp>
        <p:nvSpPr>
          <p:cNvPr id="368" name="Google Shape;368;p50"/>
          <p:cNvSpPr/>
          <p:nvPr/>
        </p:nvSpPr>
        <p:spPr>
          <a:xfrm>
            <a:off x="4835026" y="1274987"/>
            <a:ext cx="4031556" cy="1988237"/>
          </a:xfrm>
          <a:prstGeom prst="rect">
            <a:avLst/>
          </a:prstGeom>
          <a:solidFill>
            <a:srgbClr val="D6DCE5">
              <a:alpha val="80000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Unless it is a specific course requirement. A pass in Irish will suffice. </a:t>
            </a:r>
            <a:endParaRPr/>
          </a:p>
        </p:txBody>
      </p:sp>
      <p:sp>
        <p:nvSpPr>
          <p:cNvPr id="369" name="Google Shape;369;p50"/>
          <p:cNvSpPr/>
          <p:nvPr/>
        </p:nvSpPr>
        <p:spPr>
          <a:xfrm>
            <a:off x="28947" y="1435949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370" name="Google Shape;370;p50"/>
          <p:cNvSpPr/>
          <p:nvPr/>
        </p:nvSpPr>
        <p:spPr>
          <a:xfrm>
            <a:off x="46360" y="3775760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pic>
        <p:nvPicPr>
          <p:cNvPr id="371" name="Google Shape;371;p50"/>
          <p:cNvPicPr preferRelativeResize="0"/>
          <p:nvPr/>
        </p:nvPicPr>
        <p:blipFill rotWithShape="1">
          <a:blip r:embed="rId3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0"/>
          <p:cNvSpPr/>
          <p:nvPr/>
        </p:nvSpPr>
        <p:spPr>
          <a:xfrm>
            <a:off x="499542" y="3557401"/>
            <a:ext cx="8367040" cy="1817215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(19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NUIG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(21 courses not needing a third language)</a:t>
            </a: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        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(18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(17 courses not needing a third language)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1" descr="https://farm4.staticflickr.com/3820/9483602817_dac46e5ec6_o_d.jpg"/>
          <p:cNvPicPr preferRelativeResize="0"/>
          <p:nvPr/>
        </p:nvPicPr>
        <p:blipFill rotWithShape="1">
          <a:blip r:embed="rId3">
            <a:alphaModFix/>
          </a:blip>
          <a:srcRect b="3800"/>
          <a:stretch/>
        </p:blipFill>
        <p:spPr>
          <a:xfrm>
            <a:off x="2987825" y="0"/>
            <a:ext cx="6154173" cy="6857998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8" name="Google Shape;378;p51"/>
          <p:cNvSpPr txBox="1">
            <a:spLocks noGrp="1"/>
          </p:cNvSpPr>
          <p:nvPr>
            <p:ph type="body" idx="1"/>
          </p:nvPr>
        </p:nvSpPr>
        <p:spPr>
          <a:xfrm>
            <a:off x="0" y="-8200"/>
            <a:ext cx="3939600" cy="6874500"/>
          </a:xfrm>
          <a:prstGeom prst="rect">
            <a:avLst/>
          </a:prstGeom>
          <a:solidFill>
            <a:srgbClr val="3D669E"/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0663" marR="0" lvl="0" indent="-47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endParaRPr sz="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1444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6363" marR="0" lvl="0" indent="-47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347663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2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Does future college require a third language for entry.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9" name="Google Shape;379;p51"/>
          <p:cNvSpPr txBox="1"/>
          <p:nvPr/>
        </p:nvSpPr>
        <p:spPr>
          <a:xfrm>
            <a:off x="145925" y="610475"/>
            <a:ext cx="3344700" cy="7590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4777"/>
              <a:buFont typeface="Calibri"/>
              <a:buNone/>
            </a:pP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5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2371" y="-6521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2" descr="Image result for ucc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8646" r="9804"/>
          <a:stretch/>
        </p:blipFill>
        <p:spPr>
          <a:xfrm>
            <a:off x="1296517" y="2861296"/>
            <a:ext cx="1846281" cy="105069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6" name="Google Shape;386;p52" descr="Image result for NUI Galway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633" y="4923399"/>
            <a:ext cx="3498234" cy="108015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7" name="Google Shape;387;p52" descr="Image result for ucd logo">
            <a:hlinkClick r:id="rId3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16543" y="4412137"/>
            <a:ext cx="1662309" cy="166230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8" name="Google Shape;388;p52" descr="Image result for maynooth university">
            <a:hlinkClick r:id="rId3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52330" y="2836047"/>
            <a:ext cx="2316315" cy="98527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89" name="Google Shape;389;p52"/>
          <p:cNvSpPr txBox="1"/>
          <p:nvPr/>
        </p:nvSpPr>
        <p:spPr>
          <a:xfrm>
            <a:off x="567620" y="449865"/>
            <a:ext cx="7900459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any of the logos to link to the </a:t>
            </a:r>
            <a:r>
              <a:rPr lang="en-IE" sz="32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Qualifax Subjects Requirement Page </a:t>
            </a: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you can find all course subject requirements</a:t>
            </a:r>
            <a:endParaRPr/>
          </a:p>
        </p:txBody>
      </p:sp>
      <p:pic>
        <p:nvPicPr>
          <p:cNvPr id="390" name="Google Shape;390;p52" descr="Image result for qualifax">
            <a:hlinkClick r:id="rId3"/>
          </p:cNvPr>
          <p:cNvPicPr preferRelativeResize="0"/>
          <p:nvPr/>
        </p:nvPicPr>
        <p:blipFill rotWithShape="1">
          <a:blip r:embed="rId8">
            <a:alphaModFix/>
          </a:blip>
          <a:srcRect l="5900" t="25430" r="5901" b="21650"/>
          <a:stretch/>
        </p:blipFill>
        <p:spPr>
          <a:xfrm>
            <a:off x="2406265" y="3484205"/>
            <a:ext cx="4223170" cy="168926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3"/>
          <p:cNvSpPr txBox="1">
            <a:spLocks noGrp="1"/>
          </p:cNvSpPr>
          <p:nvPr>
            <p:ph type="title"/>
          </p:nvPr>
        </p:nvSpPr>
        <p:spPr>
          <a:xfrm>
            <a:off x="1592764" y="5013176"/>
            <a:ext cx="5954414" cy="1368152"/>
          </a:xfrm>
          <a:prstGeom prst="rect">
            <a:avLst/>
          </a:prstGeom>
          <a:solidFill>
            <a:srgbClr val="6F0D2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Traditional </a:t>
            </a:r>
            <a:b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Leaving Cert Subjects </a:t>
            </a:r>
            <a:endParaRPr/>
          </a:p>
        </p:txBody>
      </p:sp>
      <p:pic>
        <p:nvPicPr>
          <p:cNvPr id="395" name="Google Shape;395;p53" descr="https://upload.wikimedia.org/wikipedia/commons/9/9a/Peru_-_Cusco_080_-_traditional_Andean_dance_fiesta_(6997034572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9943" cy="6858000"/>
          </a:xfrm>
          <a:prstGeom prst="rect">
            <a:avLst/>
          </a:prstGeom>
          <a:noFill/>
          <a:ln w="9525" cap="flat" cmpd="sng">
            <a:solidFill>
              <a:srgbClr val="6F0D2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7" name="Google Shape;397;p5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Modern Languages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French, German, Spanish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Having a modern language gives you greater scope when seeking employment after studying in a Third level College.</a:t>
            </a:r>
          </a:p>
          <a:p>
            <a:r>
              <a:rPr lang="en-GB" dirty="0"/>
              <a:t>NUI Colleges (</a:t>
            </a:r>
            <a:r>
              <a:rPr lang="en-GB" dirty="0" err="1"/>
              <a:t>eg</a:t>
            </a:r>
            <a:r>
              <a:rPr lang="en-GB" dirty="0"/>
              <a:t> UCD, </a:t>
            </a:r>
            <a:r>
              <a:rPr lang="en-GB" dirty="0" err="1"/>
              <a:t>Maynooth</a:t>
            </a:r>
            <a:r>
              <a:rPr lang="en-GB" dirty="0"/>
              <a:t> Univ. UCG, UCC require a pass in a foreign language for many of their courses.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i="1" dirty="0"/>
              <a:t>Students may choose more than one modern language </a:t>
            </a:r>
            <a:r>
              <a:rPr lang="en-GB" dirty="0"/>
              <a:t>to study..</a:t>
            </a:r>
            <a:r>
              <a:rPr lang="en-GB" dirty="0" err="1"/>
              <a:t>ie</a:t>
            </a:r>
            <a:r>
              <a:rPr lang="en-GB" dirty="0"/>
              <a:t>. They may pick up a new one in 5</a:t>
            </a:r>
            <a:r>
              <a:rPr lang="en-GB" baseline="30000" dirty="0"/>
              <a:t>th</a:t>
            </a:r>
            <a:r>
              <a:rPr lang="en-GB" dirty="0"/>
              <a:t> year but in order to do so the student should have a flair for languages and work exceptionally hard in this subject area.</a:t>
            </a:r>
          </a:p>
        </p:txBody>
      </p:sp>
    </p:spTree>
    <p:extLst>
      <p:ext uri="{BB962C8B-B14F-4D97-AF65-F5344CB8AC3E}">
        <p14:creationId xmlns:p14="http://schemas.microsoft.com/office/powerpoint/2010/main" val="121204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61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4"/>
          <p:cNvSpPr txBox="1">
            <a:spLocks noGrp="1"/>
          </p:cNvSpPr>
          <p:nvPr>
            <p:ph type="title"/>
          </p:nvPr>
        </p:nvSpPr>
        <p:spPr>
          <a:xfrm>
            <a:off x="3481388" y="152400"/>
            <a:ext cx="21812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FRENCH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4" name="Google Shape;404;p54"/>
          <p:cNvGraphicFramePr/>
          <p:nvPr>
            <p:extLst>
              <p:ext uri="{D42A27DB-BD31-4B8C-83A1-F6EECF244321}">
                <p14:modId xmlns:p14="http://schemas.microsoft.com/office/powerpoint/2010/main" val="3861376664"/>
              </p:ext>
            </p:extLst>
          </p:nvPr>
        </p:nvGraphicFramePr>
        <p:xfrm>
          <a:off x="196850" y="1309688"/>
          <a:ext cx="8750300" cy="6247017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708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1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French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25% of total mark (H).</a:t>
                      </a:r>
                      <a:r>
                        <a:rPr lang="en-IE" sz="26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Aural: 20 % (H)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Higher &amp; Ordinary levels have similar course content. Oral and written skills are of particular importance at higher level. 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140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Teaching, translation, interpreting, journalism, media the I.T. sector . 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dirty="0"/>
                        <a:t>275</a:t>
                      </a:r>
                      <a:r>
                        <a:rPr lang="en-IE" sz="1800" baseline="0" dirty="0"/>
                        <a:t> million people speak French across the world. It is the second most taught language in the world after English.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French is spoken on all five continents of the world.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France has the second biggest economy of the EU and is a world language. It is the official language of 29 countries.</a:t>
                      </a:r>
                      <a:endParaRPr sz="1800" dirty="0"/>
                    </a:p>
                  </a:txBody>
                  <a:tcPr marL="91425" marR="91425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05" name="Google Shape;40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07950"/>
            <a:ext cx="1898523" cy="10985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06" name="Google Shape;406;p5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789427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5"/>
          <p:cNvSpPr txBox="1">
            <a:spLocks noGrp="1"/>
          </p:cNvSpPr>
          <p:nvPr>
            <p:ph type="title"/>
          </p:nvPr>
        </p:nvSpPr>
        <p:spPr>
          <a:xfrm>
            <a:off x="3373438" y="149225"/>
            <a:ext cx="2397125" cy="85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GERMAN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3" name="Google Shape;413;p55"/>
          <p:cNvGraphicFramePr/>
          <p:nvPr>
            <p:extLst>
              <p:ext uri="{D42A27DB-BD31-4B8C-83A1-F6EECF244321}">
                <p14:modId xmlns:p14="http://schemas.microsoft.com/office/powerpoint/2010/main" val="2164987918"/>
              </p:ext>
            </p:extLst>
          </p:nvPr>
        </p:nvGraphicFramePr>
        <p:xfrm>
          <a:off x="231775" y="1465263"/>
          <a:ext cx="8680450" cy="51990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5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German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3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25% at Higher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20% at Ordinary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contains 3 very structured sections.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Business, engineering, the IT industry, teaching, translation, interpreting.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Germany is currently the best performing economy in Europe.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14" name="Google Shape;41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0113" y="109538"/>
            <a:ext cx="2346777" cy="117011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15" name="Google Shape;415;p5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57"/>
          <p:cNvPicPr preferRelativeResize="0"/>
          <p:nvPr/>
        </p:nvPicPr>
        <p:blipFill rotWithShape="1">
          <a:blip r:embed="rId3">
            <a:alphaModFix/>
          </a:blip>
          <a:srcRect r="11479"/>
          <a:stretch/>
        </p:blipFill>
        <p:spPr>
          <a:xfrm>
            <a:off x="0" y="0"/>
            <a:ext cx="9116644" cy="685525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7"/>
          <p:cNvSpPr txBox="1">
            <a:spLocks noGrp="1"/>
          </p:cNvSpPr>
          <p:nvPr>
            <p:ph type="title"/>
          </p:nvPr>
        </p:nvSpPr>
        <p:spPr>
          <a:xfrm>
            <a:off x="2915816" y="393700"/>
            <a:ext cx="2540422" cy="71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SPANISH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1" name="Google Shape;431;p57"/>
          <p:cNvGraphicFramePr/>
          <p:nvPr>
            <p:extLst>
              <p:ext uri="{D42A27DB-BD31-4B8C-83A1-F6EECF244321}">
                <p14:modId xmlns:p14="http://schemas.microsoft.com/office/powerpoint/2010/main" val="4159663240"/>
              </p:ext>
            </p:extLst>
          </p:nvPr>
        </p:nvGraphicFramePr>
        <p:xfrm>
          <a:off x="387350" y="1550988"/>
          <a:ext cx="8369300" cy="49990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885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83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Spanish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700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Oral:	25% at Higher Level. Aural 20%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 Oral: 20% at Ordinary Level. Aural 25%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0" indent="-25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The standard of Spanish expected at Higher Level is high.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</a:rPr>
                        <a:t>The IT industry, teaching business, translation, the hospitality industry, tourism.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Spanish is the second most used language on the Internet. It is the official language in 27 countries.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432" name="Google Shape;432;p57"/>
          <p:cNvPicPr preferRelativeResize="0"/>
          <p:nvPr/>
        </p:nvPicPr>
        <p:blipFill rotWithShape="1">
          <a:blip r:embed="rId4">
            <a:alphaModFix/>
          </a:blip>
          <a:srcRect l="274" r="11479"/>
          <a:stretch/>
        </p:blipFill>
        <p:spPr>
          <a:xfrm>
            <a:off x="6370638" y="179388"/>
            <a:ext cx="1913976" cy="11825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33" name="Google Shape;433;p57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Sciences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Biology is by far the most popular of the all the science subjects followed by Chemistry and Physics.</a:t>
            </a:r>
          </a:p>
          <a:p>
            <a:r>
              <a:rPr lang="en-GB" dirty="0"/>
              <a:t>Although not mandatory for all courses at Third Level, it is nonetheless recommended that students choose a Science subject PROVIDED they have a general interest in this area.</a:t>
            </a:r>
            <a:endParaRPr lang="en-GB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dirty="0"/>
              <a:t>If not, there is no need to choose a Science subject.</a:t>
            </a:r>
          </a:p>
          <a:p>
            <a:r>
              <a:rPr lang="en-GB" i="1" u="sng" dirty="0"/>
              <a:t>Many areas of study do not require </a:t>
            </a:r>
            <a:r>
              <a:rPr lang="en-GB" dirty="0"/>
              <a:t>a science subject at all </a:t>
            </a:r>
            <a:r>
              <a:rPr lang="en-GB" dirty="0" err="1"/>
              <a:t>eg</a:t>
            </a:r>
            <a:r>
              <a:rPr lang="en-GB" dirty="0"/>
              <a:t>, Primary school teaching, Accountancy, Business, Law, Computer Science, some Engineering courses etc.</a:t>
            </a:r>
          </a:p>
        </p:txBody>
      </p:sp>
    </p:spTree>
    <p:extLst>
      <p:ext uri="{BB962C8B-B14F-4D97-AF65-F5344CB8AC3E}">
        <p14:creationId xmlns:p14="http://schemas.microsoft.com/office/powerpoint/2010/main" val="3271076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59" descr="https://upload.wikimedia.org/wikipedia/commons/0/08/High_School_Biology_Cov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900" y="0"/>
            <a:ext cx="9144000" cy="682462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9"/>
          <p:cNvSpPr txBox="1">
            <a:spLocks noGrp="1"/>
          </p:cNvSpPr>
          <p:nvPr>
            <p:ph type="title"/>
          </p:nvPr>
        </p:nvSpPr>
        <p:spPr>
          <a:xfrm>
            <a:off x="2771800" y="0"/>
            <a:ext cx="2714600" cy="8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9" name="Google Shape;449;p59"/>
          <p:cNvGraphicFramePr/>
          <p:nvPr/>
        </p:nvGraphicFramePr>
        <p:xfrm>
          <a:off x="174625" y="855663"/>
          <a:ext cx="8740775" cy="58213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7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An interest in living things, the              environment &amp; fieldwork.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22 mandatory practicals</a:t>
                      </a:r>
                      <a:endParaRPr sz="2500" b="0" u="sng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Study of Life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Cell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organism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Extensive vocabulary to familiarise. 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IE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Medicine, Veterinary, Dentistry, Nursing, Agriculture, Biotechnology, Botany, Ecology, Environmental Science, Genetics, Marine Science, Microbiology, Zoology, Psychologist, Astronomer, Teacher, Researcher.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Recording information &amp; drawing diagrams is important.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Biology isn’t the ‘</a:t>
                      </a:r>
                      <a:r>
                        <a:rPr lang="en-IE" sz="2500" i="1">
                          <a:solidFill>
                            <a:schemeClr val="dk1"/>
                          </a:solidFill>
                        </a:rPr>
                        <a:t>easiest</a:t>
                      </a: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’ of the Sciences. There is a lot of knowledge to learn and process. 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50" name="Google Shape;450;p5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9" descr="https://upload.wikimedia.org/wikipedia/commons/0/08/High_School_Biology_Cov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7833" y="170487"/>
            <a:ext cx="2109348" cy="11995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0"/>
          <p:cNvSpPr txBox="1">
            <a:spLocks noGrp="1"/>
          </p:cNvSpPr>
          <p:nvPr>
            <p:ph type="title"/>
          </p:nvPr>
        </p:nvSpPr>
        <p:spPr>
          <a:xfrm>
            <a:off x="2771800" y="31750"/>
            <a:ext cx="3292450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60" descr="https://farm3.staticflickr.com/2182/2275970847_8c38b38126_o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24582" y="1"/>
            <a:ext cx="9168582" cy="689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8" name="Google Shape;458;p60"/>
          <p:cNvGraphicFramePr/>
          <p:nvPr>
            <p:extLst>
              <p:ext uri="{D42A27DB-BD31-4B8C-83A1-F6EECF244321}">
                <p14:modId xmlns:p14="http://schemas.microsoft.com/office/powerpoint/2010/main" val="3304123078"/>
              </p:ext>
            </p:extLst>
          </p:nvPr>
        </p:nvGraphicFramePr>
        <p:xfrm>
          <a:off x="87313" y="1017588"/>
          <a:ext cx="8969375" cy="645238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7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98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42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CHEMISTRY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E" sz="2500" b="0" u="sng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Reasonable problem-solving skills.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0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dirty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History of famous scientists &amp; discoveries.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High detail on Periodic Table &amp; Atom.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Interesting &amp; accurate chemical analysis.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Organic Chemistry – chemicals in everyday life.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Water Analysis . 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0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Pharmacy, Ag Science, Medicine, Engineering, General Science, Biotechnology. 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6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GB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The leaving cert exam is </a:t>
                      </a:r>
                      <a:r>
                        <a:rPr lang="en-GB" sz="2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three hours in duration</a:t>
                      </a:r>
                      <a:r>
                        <a:rPr lang="en-GB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. Each candidate must answer at least two questions from Section A (experimental section) and a maximum of six questions from Section B. There are eleven questions in total on the exam paper, each carrying fifty marks.</a:t>
                      </a:r>
                      <a:endParaRPr sz="2400"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59" name="Google Shape;459;p60" descr="https://farm3.staticflickr.com/2182/2275970847_8c38b38126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3288" y="196056"/>
            <a:ext cx="1913879" cy="1143633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60" name="Google Shape;460;p60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6" name="Google Shape;466;p61"/>
          <p:cNvGraphicFramePr/>
          <p:nvPr/>
        </p:nvGraphicFramePr>
        <p:xfrm>
          <a:off x="368300" y="1120775"/>
          <a:ext cx="8407400" cy="54991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522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85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2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Problem-solving skills.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8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8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24 mandatory experiments.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Light/Sound,  Mechanics,   Temperature/ Heat, Electricity, Magnetism, Radioactivity, Particle Physics or Applied Electricity for Honours candidates.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3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Electrician, Optician, Doctor, Dentist, Engineer, Computer Technician, Programmer. 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honours maths students do well in Leaving Cert physics. 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67" name="Google Shape;467;p61"/>
          <p:cNvSpPr txBox="1">
            <a:spLocks noGrp="1"/>
          </p:cNvSpPr>
          <p:nvPr>
            <p:ph type="title"/>
          </p:nvPr>
        </p:nvSpPr>
        <p:spPr>
          <a:xfrm>
            <a:off x="0" y="33338"/>
            <a:ext cx="9144000" cy="88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PHYSICS: </a:t>
            </a:r>
            <a:endParaRPr dirty="0"/>
          </a:p>
        </p:txBody>
      </p:sp>
      <p:pic>
        <p:nvPicPr>
          <p:cNvPr id="468" name="Google Shape;468;p6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4208" y="192166"/>
            <a:ext cx="2195945" cy="1320289"/>
          </a:xfrm>
          <a:prstGeom prst="rect">
            <a:avLst/>
          </a:prstGeom>
          <a:noFill/>
          <a:ln w="9525" cap="flat" cmpd="sng">
            <a:solidFill>
              <a:srgbClr val="E723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556" y="0"/>
            <a:ext cx="9073073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2"/>
          <p:cNvSpPr txBox="1">
            <a:spLocks noGrp="1"/>
          </p:cNvSpPr>
          <p:nvPr>
            <p:ph type="title"/>
          </p:nvPr>
        </p:nvSpPr>
        <p:spPr>
          <a:xfrm>
            <a:off x="19050" y="0"/>
            <a:ext cx="91440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ECONOMICS (SOCIAL &amp; SCIENTIFIC):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76" name="Google Shape;476;p62"/>
          <p:cNvGraphicFramePr/>
          <p:nvPr/>
        </p:nvGraphicFramePr>
        <p:xfrm>
          <a:off x="61913" y="1106488"/>
          <a:ext cx="9028125" cy="56631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Completion of the Junior Cert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advantage.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A.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Studies 45%     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    B.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Resource Management &amp; Consumer Studies 25%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C.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Social Studies 10%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D.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20%.    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choice: 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1.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Social Studies,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2.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Textile, Fashion &amp; Design,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3.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Home Design &amp; Management.  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industry, tourism, clothing &amp; design, health &amp; social services, interior design &amp; education.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material is designated Higher Level only.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no practical cookery exam for the Leaving Cert.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a significant amount of theory to be covered requiring commitment &amp; concentration.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77" name="Google Shape;477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240" y="764704"/>
            <a:ext cx="1821960" cy="1026848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8" name="Google Shape;478;p6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380928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3" descr="https://upload.wikimedia.org/wikipedia/commons/1/1b/Spiral_staircase_in_Haldon_Belveder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125" y="-12700"/>
            <a:ext cx="9330228" cy="69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3"/>
          <p:cNvSpPr txBox="1">
            <a:spLocks noGrp="1"/>
          </p:cNvSpPr>
          <p:nvPr>
            <p:ph type="title"/>
          </p:nvPr>
        </p:nvSpPr>
        <p:spPr>
          <a:xfrm>
            <a:off x="2176463" y="111125"/>
            <a:ext cx="4608512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APPLIED MATHS: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5" name="Google Shape;485;p63"/>
          <p:cNvGraphicFramePr/>
          <p:nvPr/>
        </p:nvGraphicFramePr>
        <p:xfrm>
          <a:off x="201613" y="1031875"/>
          <a:ext cx="8740775" cy="56054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6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Enjoyment of mathematics.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Constant Acceleration, Relative Velocity, Projectiles, Work Energy &amp; Power, Conservation of Momentum, Circular Motion, Simple Harmonic Motion, Rotation around a Rigid Axis, Differential Equations, Newton's Law &amp; Connected Particles.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Engineering, Physics, Construction, Architecture.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24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you are considering Physics and higher level Maths then consider taking Applied Maths. Chemistry also works well.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86" name="Google Shape;486;p63" descr="https://upload.wikimedia.org/wikipedia/commons/1/1b/Spiral_staircase_in_Haldon_Belveder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4975" y="196085"/>
            <a:ext cx="1931505" cy="1229025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7" name="Google Shape;487;p63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93" name="Google Shape;493;p64"/>
          <p:cNvSpPr txBox="1">
            <a:spLocks noGrp="1"/>
          </p:cNvSpPr>
          <p:nvPr>
            <p:ph type="title"/>
          </p:nvPr>
        </p:nvSpPr>
        <p:spPr>
          <a:xfrm>
            <a:off x="265113" y="608013"/>
            <a:ext cx="8613775" cy="852487"/>
          </a:xfrm>
          <a:prstGeom prst="rect">
            <a:avLst/>
          </a:prstGeom>
          <a:solidFill>
            <a:srgbClr val="6600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51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4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Bonus Points for Higher Level Mathematics… </a:t>
            </a:r>
            <a:endParaRPr/>
          </a:p>
        </p:txBody>
      </p:sp>
      <p:sp>
        <p:nvSpPr>
          <p:cNvPr id="494" name="Google Shape;494;p64"/>
          <p:cNvSpPr txBox="1">
            <a:spLocks noGrp="1"/>
          </p:cNvSpPr>
          <p:nvPr>
            <p:ph type="body" idx="1"/>
          </p:nvPr>
        </p:nvSpPr>
        <p:spPr>
          <a:xfrm>
            <a:off x="628650" y="1741488"/>
            <a:ext cx="7886700" cy="1643062"/>
          </a:xfrm>
          <a:prstGeom prst="rect">
            <a:avLst/>
          </a:prstGeom>
          <a:solidFill>
            <a:srgbClr val="1F4E7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6213" marR="0" lvl="0" indent="-111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student who achieves a grade </a:t>
            </a:r>
            <a:r>
              <a:rPr lang="en-IE" sz="3600" dirty="0">
                <a:solidFill>
                  <a:schemeClr val="lt1"/>
                </a:solidFill>
              </a:rPr>
              <a:t>a H6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or higher will earn an extra </a:t>
            </a:r>
            <a:r>
              <a:rPr lang="en-IE" sz="3600" b="1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25 points</a:t>
            </a:r>
            <a:r>
              <a:rPr lang="en-IE" sz="3600" b="1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their Leaving Certificate. </a:t>
            </a:r>
            <a:endParaRPr dirty="0"/>
          </a:p>
          <a:p>
            <a:pPr marL="88900" marR="0" lvl="0" indent="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64"/>
          <p:cNvSpPr/>
          <p:nvPr/>
        </p:nvSpPr>
        <p:spPr>
          <a:xfrm>
            <a:off x="781050" y="3757613"/>
            <a:ext cx="7581900" cy="2708275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Foundation Level Maths is recognised by many colleges for matriculation purposes but </a:t>
            </a:r>
            <a:r>
              <a:rPr lang="en-IE" sz="3400" b="1" i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for points. A small number of courses allow points for Foundation Level Maths. </a:t>
            </a:r>
            <a:endParaRPr/>
          </a:p>
        </p:txBody>
      </p:sp>
      <p:pic>
        <p:nvPicPr>
          <p:cNvPr id="496" name="Google Shape;496;p6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65" descr="https://i.ytimg.com/vi/PDrBEPgScEM/maxres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00" y="0"/>
            <a:ext cx="9144002" cy="6900643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65"/>
          <p:cNvSpPr txBox="1">
            <a:spLocks noGrp="1"/>
          </p:cNvSpPr>
          <p:nvPr>
            <p:ph type="title"/>
          </p:nvPr>
        </p:nvSpPr>
        <p:spPr>
          <a:xfrm>
            <a:off x="2915816" y="0"/>
            <a:ext cx="2810297" cy="66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03" name="Google Shape;503;p65"/>
          <p:cNvGraphicFramePr/>
          <p:nvPr/>
        </p:nvGraphicFramePr>
        <p:xfrm>
          <a:off x="42863" y="758825"/>
          <a:ext cx="9028125" cy="60356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6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Business Studies an advantage.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Keep up to date with current affairs and the news.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People in Business, Business Conflicts &amp; Resolution.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Enterprise, Management of Business.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The Irish Business System, E.U. &amp; International Business.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0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Administration, Marketing, Business Management, Human Resource Management.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4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Useful to anybody contemplating starting his or her own business in the future.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Very practical and interesting to someone of a business mind.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04" name="Google Shape;504;p65" descr="https://i.ytimg.com/vi/PDrBEPgScEM/maxresdefaul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8344" y="80963"/>
            <a:ext cx="1296497" cy="973507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5" name="Google Shape;505;p6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66" descr="https://farm6.staticflickr.com/5271/5912231439_f47e5963c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79352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6"/>
          <p:cNvSpPr txBox="1">
            <a:spLocks noGrp="1"/>
          </p:cNvSpPr>
          <p:nvPr>
            <p:ph type="title"/>
          </p:nvPr>
        </p:nvSpPr>
        <p:spPr>
          <a:xfrm>
            <a:off x="2698750" y="46038"/>
            <a:ext cx="3275013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ACCOUNTING: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2" name="Google Shape;512;p66"/>
          <p:cNvGraphicFramePr/>
          <p:nvPr/>
        </p:nvGraphicFramePr>
        <p:xfrm>
          <a:off x="201613" y="1020763"/>
          <a:ext cx="8740775" cy="58483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Business an advantage.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4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FINANCIAL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Accounting Records, Sole Traders, Company Accounting, Specialised Accounts, Incomplete Records Cash Flow Statements.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MANAGEMENT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Marginal Costing, Product Costing, Budgeting.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6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Many top executives in Business have an accountancy background. Can be a passport to working abroad.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5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Does not require exceptional Mathematical skills but need to be conscientious &amp; thorough.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13" name="Google Shape;513;p66" descr="https://farm6.staticflickr.com/5271/5912231439_f47e5963c3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4388" y="168673"/>
            <a:ext cx="1505486" cy="1040606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4" name="Google Shape;514;p6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7" descr="https://farm7.staticflickr.com/6084/6093690339_e988d457f8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25" y="-74525"/>
            <a:ext cx="9143998" cy="6932526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7"/>
          <p:cNvSpPr txBox="1">
            <a:spLocks noGrp="1"/>
          </p:cNvSpPr>
          <p:nvPr>
            <p:ph type="title"/>
          </p:nvPr>
        </p:nvSpPr>
        <p:spPr>
          <a:xfrm>
            <a:off x="2627313" y="0"/>
            <a:ext cx="32226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ECONOMICS</a:t>
            </a:r>
            <a:endParaRPr/>
          </a:p>
        </p:txBody>
      </p:sp>
      <p:graphicFrame>
        <p:nvGraphicFramePr>
          <p:cNvPr id="521" name="Google Shape;521;p67"/>
          <p:cNvGraphicFramePr/>
          <p:nvPr/>
        </p:nvGraphicFramePr>
        <p:xfrm>
          <a:off x="87313" y="628650"/>
          <a:ext cx="9028100" cy="6236023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49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interested in the economy.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Micro-Economics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individual business units and structures.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Macro-Economics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the economy regarding Inflation &amp; Government Policy, Employment &amp; Job prospects, Rate of Inflation &amp; the European Central Bank, Population &amp; the study of some famous Economists.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7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Finance, General Business, Marketing.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3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Not having done Junior Cert Business is </a:t>
                      </a:r>
                      <a:r>
                        <a:rPr lang="en-IE" sz="240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a disadvantage.  </a:t>
                      </a: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is short compared to Leaving Cert Business.  O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utside reading required for Higher Level.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22" name="Google Shape;522;p6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7" descr="https://farm7.staticflickr.com/6084/6093690339_e988d457f8_o_d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4350" y="114379"/>
            <a:ext cx="1950155" cy="916552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68" descr="https://upload.wikimedia.org/wikipedia/commons/3/31/Just_yellow_paint_(12645841144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800"/>
            <a:ext cx="9144000" cy="68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8"/>
          <p:cNvSpPr txBox="1">
            <a:spLocks noGrp="1"/>
          </p:cNvSpPr>
          <p:nvPr>
            <p:ph type="title"/>
          </p:nvPr>
        </p:nvSpPr>
        <p:spPr>
          <a:xfrm>
            <a:off x="2071688" y="1588"/>
            <a:ext cx="5000625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ART, CRAFT &amp; DESIGN: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0" name="Google Shape;530;p68"/>
          <p:cNvGraphicFramePr/>
          <p:nvPr/>
        </p:nvGraphicFramePr>
        <p:xfrm>
          <a:off x="58738" y="711200"/>
          <a:ext cx="9026525" cy="60563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0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interest in Art &amp; Art History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Practical lessons, developing skills in observational drawing, painting &amp; craftwork.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At least one visit to galleries/museums.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Imaginative Composition or Still Life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Design or Craftwork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</a:t>
                      </a:r>
                      <a:r>
                        <a:rPr lang="en-IE" sz="1800" b="0" i="0"/>
                        <a:t>Figure/Life Drawing – 13% </a:t>
                      </a:r>
                      <a:endParaRPr sz="1800"/>
                    </a:p>
                    <a:p>
                      <a:pPr marL="265113" marR="0" lvl="0" indent="-265113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 i="0"/>
                        <a:t>• Art History and Appreciation </a:t>
                      </a:r>
                      <a:r>
                        <a:rPr lang="en-IE" sz="1800" b="0" i="1"/>
                        <a:t>– exam &amp; written assignments – 37%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Animation, art historian, art teaching, art therapist, archaeology, architecture, computer design, industrial design, fashion/costume design, craftwork, curator, graphic design (Visual Communications), interior design, illustration, photography........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1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Examinations may be taken in Higher or Ordinary Level in each of the above areas.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 portfolio of artwork may be required for entry into some college/university courses. Students should aim to have some of their portfolio completed in fifth year.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31" name="Google Shape;531;p6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68" descr="https://upload.wikimedia.org/wikipedia/commons/3/31/Just_yellow_paint_(12645841144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1631" y="89460"/>
            <a:ext cx="1591763" cy="955788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69" descr="https://farm4.staticflickr.com/3214/3133422182_95ba98a331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21151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69"/>
          <p:cNvSpPr txBox="1">
            <a:spLocks noGrp="1"/>
          </p:cNvSpPr>
          <p:nvPr>
            <p:ph type="title"/>
          </p:nvPr>
        </p:nvSpPr>
        <p:spPr>
          <a:xfrm>
            <a:off x="3702050" y="179388"/>
            <a:ext cx="1798638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9" name="Google Shape;539;p69"/>
          <p:cNvGraphicFramePr/>
          <p:nvPr/>
        </p:nvGraphicFramePr>
        <p:xfrm>
          <a:off x="715963" y="1471613"/>
          <a:ext cx="7521575" cy="430231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2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8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1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good at performance, desirable.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Composing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Performing (25%) (the voice is also an instrument!) 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Performance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or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Music Technology 25%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Primary Teaching, Second Level Teaching, Sound Technician, any area of the Music Business, performing or production.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40" name="Google Shape;540;p69" descr="https://farm4.staticflickr.com/3214/3133422182_95ba98a331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4540" y="165324"/>
            <a:ext cx="1775729" cy="1140014"/>
          </a:xfrm>
          <a:prstGeom prst="rect">
            <a:avLst/>
          </a:prstGeom>
          <a:noFill/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1" name="Google Shape;541;p69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71" descr="https://upload.wikimedia.org/wikipedia/commons/4/4e/Construction_in_Toronto_May_20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1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71"/>
          <p:cNvSpPr txBox="1">
            <a:spLocks noGrp="1"/>
          </p:cNvSpPr>
          <p:nvPr>
            <p:ph type="title"/>
          </p:nvPr>
        </p:nvSpPr>
        <p:spPr>
          <a:xfrm>
            <a:off x="1259632" y="76200"/>
            <a:ext cx="5879356" cy="76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CONSTRUCTION STUDIES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57" name="Google Shape;557;p71"/>
          <p:cNvGraphicFramePr/>
          <p:nvPr/>
        </p:nvGraphicFramePr>
        <p:xfrm>
          <a:off x="88900" y="787400"/>
          <a:ext cx="9024950" cy="596297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94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Interest in buildings &amp; the built environment.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Aptitude for design &amp; practical work.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Woodwork practical exam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25%,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(4hours).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Project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:     Items of furniture. Using at least 2: joinery, woodturning, veneering/ marquetry, laminating or wood carving.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Theory paper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50%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.    Topics:  Irelands historic buildings, Rural &amp; urban planning; Passive house design; Insulation; Air tightness; Zoned heating systems; Geothermal heating; Carbon neutral buildings; Water conservation; Renewable energies. 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Carpentry, electrician, electrical engineer, engineer, plumbing.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Not having done Junior Cert Woodwork is </a:t>
                      </a:r>
                      <a:r>
                        <a:rPr lang="en-IE" sz="2400" b="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a disadvantage. 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58" name="Google Shape;558;p71" descr="https://upload.wikimedia.org/wikipedia/commons/4/4e/Construction_in_Toronto_May_20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920" y="76200"/>
            <a:ext cx="1459245" cy="823831"/>
          </a:xfrm>
          <a:prstGeom prst="rect">
            <a:avLst/>
          </a:prstGeom>
          <a:noFill/>
          <a:ln w="9525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9" name="Google Shape;559;p71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72" descr="https://farm8.staticflickr.com/7618/16970760127_babba789c1_k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68215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5" name="Google Shape;565;p72"/>
          <p:cNvGraphicFramePr/>
          <p:nvPr>
            <p:extLst>
              <p:ext uri="{D42A27DB-BD31-4B8C-83A1-F6EECF244321}">
                <p14:modId xmlns:p14="http://schemas.microsoft.com/office/powerpoint/2010/main" val="2403397868"/>
              </p:ext>
            </p:extLst>
          </p:nvPr>
        </p:nvGraphicFramePr>
        <p:xfrm>
          <a:off x="58738" y="441325"/>
          <a:ext cx="9026525" cy="63372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197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Technical Graphics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construction or engineering.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Good at maths &amp; problem solving.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freehand sketching, Computer Graphics &amp; CAD.         Neat and has good attention to detail.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4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3 hour written exam.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Research &amp; Design Project in 6th Year. </a:t>
                      </a:r>
                      <a:r>
                        <a:rPr lang="en-IE" sz="2400" b="1" dirty="0">
                          <a:solidFill>
                            <a:schemeClr val="dk1"/>
                          </a:solidFill>
                        </a:rPr>
                        <a:t>40% of marks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Drawings Portfolio to include: Plane &amp; Solid Geometry, Building Applications, Engineering Applications and a Compulsory Computer Aided Design Project.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Engineering, construction, industrial design, interior design &amp; Architecture.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4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Studying of DCG is a distinct advantage for all apprenticeships.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6" name="Google Shape;566;p72"/>
          <p:cNvSpPr/>
          <p:nvPr/>
        </p:nvSpPr>
        <p:spPr>
          <a:xfrm>
            <a:off x="1446975" y="-8900"/>
            <a:ext cx="73233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&amp; COMMUNICATION GRAPHICS</a:t>
            </a:r>
            <a:endParaRPr/>
          </a:p>
        </p:txBody>
      </p:sp>
      <p:pic>
        <p:nvPicPr>
          <p:cNvPr id="567" name="Google Shape;567;p72" descr="https://farm8.staticflickr.com/7618/16970760127_babba789c1_k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8151" y="571723"/>
            <a:ext cx="1695843" cy="941443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8" name="Google Shape;568;p7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74" descr="https://upload.wikimedia.org/wikipedia/commons/c/cd/FalkirkWheelSide_2004_SeanMcClea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600" y="1150"/>
            <a:ext cx="9144001" cy="6867983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74"/>
          <p:cNvSpPr txBox="1">
            <a:spLocks noGrp="1"/>
          </p:cNvSpPr>
          <p:nvPr>
            <p:ph type="title"/>
          </p:nvPr>
        </p:nvSpPr>
        <p:spPr>
          <a:xfrm>
            <a:off x="2860675" y="3"/>
            <a:ext cx="36879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4" name="Google Shape;584;p74"/>
          <p:cNvGraphicFramePr/>
          <p:nvPr>
            <p:extLst>
              <p:ext uri="{D42A27DB-BD31-4B8C-83A1-F6EECF244321}">
                <p14:modId xmlns:p14="http://schemas.microsoft.com/office/powerpoint/2010/main" val="3730328315"/>
              </p:ext>
            </p:extLst>
          </p:nvPr>
        </p:nvGraphicFramePr>
        <p:xfrm>
          <a:off x="353350" y="530100"/>
          <a:ext cx="8420100" cy="4720432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Technical Junior Certificate subject essential.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2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Expected to design for themselves.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Twelve week design &amp; make project for 25%.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six hour practical exam for 25%.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three hour theory exam for 50%.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Practical: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Drilling; Milling, Lathes, Band Saws, Various Welding procedures and computer aided machinery.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Theory: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Metals, plastics, materials testing, welding machining techniques, alloy technology, mechanisms &amp; electronics.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Mechanic, panel beater, sheet metal worker/ fabricator, welder, fitter, turner, plumber,, steel fixer, engineering teacher all types of engineering, computer aided manufacture, architecture, designer 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85" name="Google Shape;585;p74" descr="https://upload.wikimedia.org/wikipedia/commons/c/cd/FalkirkWheelSide_2004_SeanMcClea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501" y="2221024"/>
            <a:ext cx="1939475" cy="125742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6" name="Google Shape;586;p7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75" descr="https://static.pexels.com/photos/2422/sky-earth-galaxy-univers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75"/>
          <p:cNvSpPr txBox="1">
            <a:spLocks noGrp="1"/>
          </p:cNvSpPr>
          <p:nvPr>
            <p:ph type="title"/>
          </p:nvPr>
        </p:nvSpPr>
        <p:spPr>
          <a:xfrm>
            <a:off x="2915817" y="0"/>
            <a:ext cx="3080172" cy="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GEOGRAPHY: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3" name="Google Shape;593;p75"/>
          <p:cNvGraphicFramePr/>
          <p:nvPr/>
        </p:nvGraphicFramePr>
        <p:xfrm>
          <a:off x="58738" y="1179513"/>
          <a:ext cx="9026525" cy="583858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24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3 Core Units: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the Physical Environment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Regional Geography. Different regions of the world.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3.Geographical Investigation  - fieldwork project 20%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Elective Units: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Economic Activities or Human Environment.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Tourism, Transport, Travel, Environmental Science, Politics, Town Planning, Surveying, Weather Forecasting, Map-making and Environmental Assessment.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4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Higher level elective options only Global Interdependence, Geo-ecology, Culture and Identity or Atmosphere-ocean environment.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94" name="Google Shape;594;p7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75" descr="https://static.pexels.com/photos/2422/sky-earth-galaxy-univers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88224" y="192166"/>
            <a:ext cx="1579344" cy="1360481"/>
          </a:xfrm>
          <a:prstGeom prst="rect">
            <a:avLst/>
          </a:prstGeom>
          <a:noFill/>
          <a:ln w="95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B0F0"/>
                </a:solidFill>
              </a:rPr>
              <a:t>Humanities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dirty="0"/>
              <a:t>Politics and Society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marL="76200" indent="0">
              <a:buNone/>
            </a:pPr>
            <a:r>
              <a:rPr lang="en-IE" sz="2000" dirty="0"/>
              <a:t>Subject was examined for the first time in June 2018.</a:t>
            </a:r>
          </a:p>
          <a:p>
            <a:pPr marL="76200" indent="0">
              <a:buNone/>
            </a:pPr>
            <a:r>
              <a:rPr lang="en-IE" sz="2000" dirty="0"/>
              <a:t>Politics and society will suit any student who is interested in areas such as human rights, equality, diversity, sustainable development power and democratic decision-making</a:t>
            </a:r>
            <a:r>
              <a:rPr lang="en-IE" dirty="0"/>
              <a:t>. </a:t>
            </a:r>
          </a:p>
          <a:p>
            <a:pPr marL="76200" indent="0">
              <a:buNone/>
            </a:pPr>
            <a:endParaRPr lang="en-IE" u="sng" dirty="0">
              <a:solidFill>
                <a:srgbClr val="00B0F0"/>
              </a:solidFill>
            </a:endParaRPr>
          </a:p>
          <a:p>
            <a:endParaRPr lang="en-IE" u="sng" dirty="0"/>
          </a:p>
          <a:p>
            <a:endParaRPr lang="en-IE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/>
              <a:t>Continued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1800" i="1" dirty="0"/>
              <a:t>Politics and Society </a:t>
            </a:r>
            <a:r>
              <a:rPr lang="en-IE" sz="1800" dirty="0"/>
              <a:t>is a useful subject for those wishing to study politics or sociology or other courses such as law, anthropology, philosophy, development and cultural innovation studies.</a:t>
            </a:r>
          </a:p>
          <a:p>
            <a:r>
              <a:rPr lang="en-IE" sz="1800" dirty="0"/>
              <a:t> The subject will be assessed through a written exam (80%) of marks and will also involve a citizenship project undertaken by individual students which will attract 20% of the final marks</a:t>
            </a:r>
            <a:r>
              <a:rPr lang="en-IE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5676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76" descr="https://upload.wikimedia.org/wikipedia/commons/c/cf/Irish_soldiers_during_the_Civil_Wa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4450" y="-1"/>
            <a:ext cx="9141895" cy="678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76"/>
          <p:cNvSpPr txBox="1">
            <a:spLocks noGrp="1"/>
          </p:cNvSpPr>
          <p:nvPr>
            <p:ph type="title"/>
          </p:nvPr>
        </p:nvSpPr>
        <p:spPr>
          <a:xfrm>
            <a:off x="3131840" y="11113"/>
            <a:ext cx="2568873" cy="77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HISTORY: </a:t>
            </a:r>
            <a:endParaRPr/>
          </a:p>
        </p:txBody>
      </p:sp>
      <p:graphicFrame>
        <p:nvGraphicFramePr>
          <p:cNvPr id="602" name="Google Shape;602;p76"/>
          <p:cNvGraphicFramePr/>
          <p:nvPr/>
        </p:nvGraphicFramePr>
        <p:xfrm>
          <a:off x="34925" y="914400"/>
          <a:ext cx="9028125" cy="58261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5 topics, each worth 20%.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2 Irish history topics &amp; 2 world events topics plus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1 Research Study Report.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to support arguments with relevant evidence.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about people, countries and cultures.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how to separate fact from fiction.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Insight into your own identity and tradition.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Arts, journalism, web-based research, museums, tourism, local and national government, broadcasting companies, banking, teaching.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2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Studying History sharpens communication, writing &amp; research skills.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History develops an ability to think independently. History gives you a better understanding of the world we live in.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603" name="Google Shape;603;p76" descr="https://upload.wikimedia.org/wikipedia/commons/c/cf/Irish_soldiers_during_the_Civil_Wa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233" y="152004"/>
            <a:ext cx="1730102" cy="969203"/>
          </a:xfrm>
          <a:prstGeom prst="rect">
            <a:avLst/>
          </a:prstGeom>
          <a:noFill/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4" name="Google Shape;604;p7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78" descr="https://upload.wikimedia.org/wikipedia/commons/5/54/Macro_Biro_writ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57624" cy="4316625"/>
          </a:xfrm>
          <a:prstGeom prst="rect">
            <a:avLst/>
          </a:prstGeom>
          <a:noFill/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9" name="Google Shape;619;p78"/>
          <p:cNvSpPr txBox="1">
            <a:spLocks noGrp="1"/>
          </p:cNvSpPr>
          <p:nvPr>
            <p:ph type="body" idx="1"/>
          </p:nvPr>
        </p:nvSpPr>
        <p:spPr>
          <a:xfrm>
            <a:off x="-34255" y="4330700"/>
            <a:ext cx="9157618" cy="2527300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4375" marR="0" lvl="0" indent="-3587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List, in order of preference, your desired Leaving Cert subjects for next year </a:t>
            </a:r>
            <a:r>
              <a:rPr lang="en-IE" sz="36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(excluding Maths, English, Irish &amp; LCVP). </a:t>
            </a: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20" name="Google Shape;620;p78"/>
          <p:cNvSpPr txBox="1"/>
          <p:nvPr/>
        </p:nvSpPr>
        <p:spPr>
          <a:xfrm>
            <a:off x="4932040" y="476672"/>
            <a:ext cx="3722763" cy="779463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Subject Choice</a:t>
            </a:r>
            <a:endParaRPr/>
          </a:p>
        </p:txBody>
      </p:sp>
      <p:pic>
        <p:nvPicPr>
          <p:cNvPr id="621" name="Google Shape;621;p7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79" descr="http://www.public-domain-image.com/free-images/fauna-animals/birds/owl-birds-pictures/great-horned-owl/great-horned-owl-eyes-close-up-bubo-virginianus.jpg"/>
          <p:cNvPicPr preferRelativeResize="0"/>
          <p:nvPr/>
        </p:nvPicPr>
        <p:blipFill rotWithShape="1">
          <a:blip r:embed="rId3">
            <a:alphaModFix/>
          </a:blip>
          <a:srcRect t="2309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9"/>
          <p:cNvSpPr txBox="1">
            <a:spLocks noGrp="1"/>
          </p:cNvSpPr>
          <p:nvPr>
            <p:ph type="body" idx="1"/>
          </p:nvPr>
        </p:nvSpPr>
        <p:spPr>
          <a:xfrm>
            <a:off x="528636" y="4509120"/>
            <a:ext cx="8086725" cy="2198389"/>
          </a:xfrm>
          <a:prstGeom prst="rect">
            <a:avLst/>
          </a:prstGeom>
          <a:solidFill>
            <a:srgbClr val="DA6D0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information is correct in Jan 2022 but is subject to change - check with the course provider or your Guidance Counsellor</a:t>
            </a:r>
            <a:endParaRPr sz="3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8" name="Google Shape;628;p7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-35384"/>
            <a:ext cx="1324150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0"/>
          <p:cNvSpPr txBox="1">
            <a:spLocks noGrp="1"/>
          </p:cNvSpPr>
          <p:nvPr>
            <p:ph type="title"/>
          </p:nvPr>
        </p:nvSpPr>
        <p:spPr>
          <a:xfrm>
            <a:off x="628651" y="365128"/>
            <a:ext cx="7886700" cy="903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image for Subject Choice Quiz on Kahoot.  </a:t>
            </a:r>
            <a:endParaRPr/>
          </a:p>
        </p:txBody>
      </p:sp>
      <p:pic>
        <p:nvPicPr>
          <p:cNvPr id="634" name="Google Shape;634;p80" descr="Image result for kahoot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86660" y="1579417"/>
            <a:ext cx="7570681" cy="4253346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3107</Words>
  <Application>Microsoft Office PowerPoint</Application>
  <PresentationFormat>On-screen Show (4:3)</PresentationFormat>
  <Paragraphs>455</Paragraphs>
  <Slides>57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Calibri</vt:lpstr>
      <vt:lpstr>Arial</vt:lpstr>
      <vt:lpstr>Source Sans Pro</vt:lpstr>
      <vt:lpstr>Office Theme</vt:lpstr>
      <vt:lpstr>PowerPoint Presentation</vt:lpstr>
      <vt:lpstr>Leaving Cert Subject Choice </vt:lpstr>
      <vt:lpstr>Consider the following factors when choosing your subjects:</vt:lpstr>
      <vt:lpstr>Do you enjoy the subject?    </vt:lpstr>
      <vt:lpstr>Are you interested? </vt:lpstr>
      <vt:lpstr>Does it come easy to you?</vt:lpstr>
      <vt:lpstr>Things not to do when choosing subjects…</vt:lpstr>
      <vt:lpstr>Thinking you can mess in that teacher’s class.</vt:lpstr>
      <vt:lpstr>All my friends are choosing that subject…</vt:lpstr>
      <vt:lpstr>You like the teacher…</vt:lpstr>
      <vt:lpstr>Lets do a small exercise!</vt:lpstr>
      <vt:lpstr>PowerPoint Presentation</vt:lpstr>
      <vt:lpstr>PowerPoint Presentation</vt:lpstr>
      <vt:lpstr>Lesson of Exercise </vt:lpstr>
      <vt:lpstr>PowerPoint Presentation</vt:lpstr>
      <vt:lpstr>Aptitudes</vt:lpstr>
      <vt:lpstr>Your Favourite Subjects</vt:lpstr>
      <vt:lpstr>Career &amp; Further Education</vt:lpstr>
      <vt:lpstr>Options area</vt:lpstr>
      <vt:lpstr>Choosing your options</vt:lpstr>
      <vt:lpstr>THE SCIENCES</vt:lpstr>
      <vt:lpstr>PowerPoint Presentation</vt:lpstr>
      <vt:lpstr>PowerPoint Presentation</vt:lpstr>
      <vt:lpstr>PowerPoint Presentation</vt:lpstr>
      <vt:lpstr>Physical Education – New subject</vt:lpstr>
      <vt:lpstr>Compulsory Subjects </vt:lpstr>
      <vt:lpstr>Third Language: </vt:lpstr>
      <vt:lpstr>Third Language: </vt:lpstr>
      <vt:lpstr>PowerPoint Presentation</vt:lpstr>
      <vt:lpstr>PowerPoint Presentation</vt:lpstr>
      <vt:lpstr>PowerPoint Presentation</vt:lpstr>
      <vt:lpstr>Traditional  Leaving Cert Subjects </vt:lpstr>
      <vt:lpstr>Modern Languages Group</vt:lpstr>
      <vt:lpstr>FRENCH </vt:lpstr>
      <vt:lpstr>GERMAN</vt:lpstr>
      <vt:lpstr>SPANISH </vt:lpstr>
      <vt:lpstr>The Sciences</vt:lpstr>
      <vt:lpstr>BIOLOGY: </vt:lpstr>
      <vt:lpstr>CHEMISTRY: </vt:lpstr>
      <vt:lpstr>PHYSICS: </vt:lpstr>
      <vt:lpstr> HOME ECONOMICS (SOCIAL &amp; SCIENTIFIC): </vt:lpstr>
      <vt:lpstr> APPLIED MATHS: </vt:lpstr>
      <vt:lpstr>Bonus Points for Higher Level Mathematics… </vt:lpstr>
      <vt:lpstr>BUSINESS: </vt:lpstr>
      <vt:lpstr>ACCOUNTING:</vt:lpstr>
      <vt:lpstr>ECONOMICS</vt:lpstr>
      <vt:lpstr>ART, CRAFT &amp; DESIGN: </vt:lpstr>
      <vt:lpstr>MUSIC: </vt:lpstr>
      <vt:lpstr>CONSTRUCTION STUDIES: </vt:lpstr>
      <vt:lpstr>PowerPoint Presentation</vt:lpstr>
      <vt:lpstr>ENGINEERING: </vt:lpstr>
      <vt:lpstr>GEOGRAPHY: </vt:lpstr>
      <vt:lpstr>Humanities Group</vt:lpstr>
      <vt:lpstr>HISTORY: </vt:lpstr>
      <vt:lpstr>PowerPoint Presentation</vt:lpstr>
      <vt:lpstr>PowerPoint Presentation</vt:lpstr>
      <vt:lpstr>Click image for Subject Choice Quiz on Kahoot.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Farrell</dc:creator>
  <cp:lastModifiedBy>D.Clarke</cp:lastModifiedBy>
  <cp:revision>63</cp:revision>
  <cp:lastPrinted>2019-01-07T14:40:53Z</cp:lastPrinted>
  <dcterms:modified xsi:type="dcterms:W3CDTF">2022-01-11T10:00:15Z</dcterms:modified>
</cp:coreProperties>
</file>