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8722-C92B-480C-A55C-3BD087A169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6CFE466B-63E6-44DB-A9EE-22F5ED9CE0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C746BDB8-E769-461B-A2BA-8F9B50B951F4}"/>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FD0B5A00-347A-43E2-83BA-B9F191D9E41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21CC680-CFA7-4C99-975C-2B32C78BE827}"/>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3555392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7DE61-1D88-4C4D-8C25-3A1F2D41728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95AB4D0-FA03-455B-B1F1-F82379A73D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AEBC3CA-D765-4A37-808B-BB6554E68B03}"/>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5489622E-E650-46B7-A6C2-8EAFF2A5DF2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A6CA5B6-DDF4-4D7F-B3F6-67405EA449A1}"/>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12754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553A-9AA4-4379-8317-3D482EE7B5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E3F52D36-4328-49D0-A38D-2EE8B3D1FA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B28574-AF6D-49B3-8D18-34939E697EA2}"/>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F8A03613-A5A2-4246-827F-1897F616D66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72CB059-4510-4DFA-9FE2-D74AE7593B7F}"/>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53515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5B9DA-B7F9-4EE5-B236-05BE6D2A7EE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2EBDCC5-EF88-46C3-A636-1392D2AA62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449A9A90-5CFB-4F66-9DC5-D6CC7C96490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FE404A07-887D-4AEB-8D64-BBF6659F08DE}"/>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6" name="Footer Placeholder 5">
            <a:extLst>
              <a:ext uri="{FF2B5EF4-FFF2-40B4-BE49-F238E27FC236}">
                <a16:creationId xmlns:a16="http://schemas.microsoft.com/office/drawing/2014/main" id="{A563FCE8-3E19-4B5A-8A4A-3FE549E799B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E424EB9-3C36-48A9-A2A6-49C19359AE72}"/>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394846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F319-552C-488B-973B-477844E5D6A4}"/>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750464A-23E2-4811-8F47-71C31BAE09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B75D479-AB47-4434-A687-CABC3B6C1D3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22AEEE82-F142-4862-A09D-CED55C25A0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9188965-EDC4-4A3D-AB01-663C838BE8B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7028CFA-60A6-4A04-8DB9-8C64DE0B21C9}"/>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8" name="Footer Placeholder 7">
            <a:extLst>
              <a:ext uri="{FF2B5EF4-FFF2-40B4-BE49-F238E27FC236}">
                <a16:creationId xmlns:a16="http://schemas.microsoft.com/office/drawing/2014/main" id="{E5A038BC-9055-484F-8207-91FB8ED3ACD1}"/>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6D0E673-86DC-4961-A7F3-98AB06B38B4B}"/>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478625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B07B-BE79-4E0C-8A18-1E2BCD343D41}"/>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42A4DD5-7EF9-4A68-A553-3C225849D943}"/>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4" name="Footer Placeholder 3">
            <a:extLst>
              <a:ext uri="{FF2B5EF4-FFF2-40B4-BE49-F238E27FC236}">
                <a16:creationId xmlns:a16="http://schemas.microsoft.com/office/drawing/2014/main" id="{D6B65C49-EFBF-4A86-9EE1-97223F43B809}"/>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55EF57F-DE1A-46AA-9AD8-25EA93CC2B34}"/>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72633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F2E529-1EA3-4EBD-87A9-4C3CC531814D}"/>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3" name="Footer Placeholder 2">
            <a:extLst>
              <a:ext uri="{FF2B5EF4-FFF2-40B4-BE49-F238E27FC236}">
                <a16:creationId xmlns:a16="http://schemas.microsoft.com/office/drawing/2014/main" id="{77246A92-6184-4160-81A2-256C5689AEB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E61D73A4-BA11-4780-9534-F2A72636AF1E}"/>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122886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D2E0-AA5B-49AF-9AAC-ED493E09CC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330B00AD-2233-484B-8ABC-1ACAC05C28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46368633-D6FB-475D-AA3D-01D3184AC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D673A-C172-4648-8234-3C8D9EBFFF05}"/>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6" name="Footer Placeholder 5">
            <a:extLst>
              <a:ext uri="{FF2B5EF4-FFF2-40B4-BE49-F238E27FC236}">
                <a16:creationId xmlns:a16="http://schemas.microsoft.com/office/drawing/2014/main" id="{31FC4DCE-26B9-4DE6-9FB5-AE67794A711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DED669E-4940-4BB6-97AB-E85105FCFF94}"/>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315464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690BD-9C36-4159-ADC7-A931686A64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4878B8B8-916A-4D63-A51C-3CF1FB7650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4352EED-5880-42B7-B877-442F556B2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50DDF5-EBD4-41CE-ADFC-7A3F70D71016}"/>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6" name="Footer Placeholder 5">
            <a:extLst>
              <a:ext uri="{FF2B5EF4-FFF2-40B4-BE49-F238E27FC236}">
                <a16:creationId xmlns:a16="http://schemas.microsoft.com/office/drawing/2014/main" id="{FD02AFFE-7979-4242-BD55-1963C7B1D4E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0C7499C-0646-40BB-91AE-CB73CF32433D}"/>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117524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08F93-E6CE-4D1B-9D44-33FC77E4274B}"/>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6175E98-F5A7-44AC-9FEA-B0A17EBEA1E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ECFBB8D-6D8E-4BB4-BE74-EB8D544CBC89}"/>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5B7CF86F-FFC9-46EF-871D-BCA825C993E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B0BEB8B-DC0B-4206-991E-C430CDAD251F}"/>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330897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E23944-EC24-4771-BEC6-AB149BDE9E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259400B9-F627-4580-9592-636C0FED6C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4BD9295-6825-4810-9B7F-7A4D9C80E527}"/>
              </a:ext>
            </a:extLst>
          </p:cNvPr>
          <p:cNvSpPr>
            <a:spLocks noGrp="1"/>
          </p:cNvSpPr>
          <p:nvPr>
            <p:ph type="dt" sz="half" idx="10"/>
          </p:nvPr>
        </p:nvSpPr>
        <p:spPr/>
        <p:txBody>
          <a:body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3EFCE883-E47C-42A1-A075-AEC4F203098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38BE0F3-F7B5-4981-BC02-EC8862127BCB}"/>
              </a:ext>
            </a:extLst>
          </p:cNvPr>
          <p:cNvSpPr>
            <a:spLocks noGrp="1"/>
          </p:cNvSpPr>
          <p:nvPr>
            <p:ph type="sldNum" sz="quarter" idx="12"/>
          </p:nvPr>
        </p:nvSpPr>
        <p:spPr/>
        <p:txBody>
          <a:bodyPr/>
          <a:lstStyle/>
          <a:p>
            <a:fld id="{E2A6786B-9A8B-4AF3-BBD9-98EB2C231B9D}" type="slidenum">
              <a:rPr lang="en-IE" smtClean="0"/>
              <a:t>‹#›</a:t>
            </a:fld>
            <a:endParaRPr lang="en-IE"/>
          </a:p>
        </p:txBody>
      </p:sp>
    </p:spTree>
    <p:extLst>
      <p:ext uri="{BB962C8B-B14F-4D97-AF65-F5344CB8AC3E}">
        <p14:creationId xmlns:p14="http://schemas.microsoft.com/office/powerpoint/2010/main" val="338410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C8C6BB-A614-4A72-8208-EC136BD93E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AE19AE3-CF1C-40F9-9389-6FA974B1D5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98C44EA-0856-4410-BA40-CFCBAF4866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47FBD8-8E55-4FF4-A912-C1FAD14B58BE}" type="datetimeFigureOut">
              <a:rPr lang="en-IE" smtClean="0"/>
              <a:t>24/01/2022</a:t>
            </a:fld>
            <a:endParaRPr lang="en-IE"/>
          </a:p>
        </p:txBody>
      </p:sp>
      <p:sp>
        <p:nvSpPr>
          <p:cNvPr id="5" name="Footer Placeholder 4">
            <a:extLst>
              <a:ext uri="{FF2B5EF4-FFF2-40B4-BE49-F238E27FC236}">
                <a16:creationId xmlns:a16="http://schemas.microsoft.com/office/drawing/2014/main" id="{32D44D12-E7AB-4177-A2AC-8463C0E12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C2126278-54E5-46D6-81D8-B6388634F4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A6786B-9A8B-4AF3-BBD9-98EB2C231B9D}" type="slidenum">
              <a:rPr lang="en-IE" smtClean="0"/>
              <a:t>‹#›</a:t>
            </a:fld>
            <a:endParaRPr lang="en-IE"/>
          </a:p>
        </p:txBody>
      </p:sp>
    </p:spTree>
    <p:extLst>
      <p:ext uri="{BB962C8B-B14F-4D97-AF65-F5344CB8AC3E}">
        <p14:creationId xmlns:p14="http://schemas.microsoft.com/office/powerpoint/2010/main" val="3178964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hellie55/5086150124/" TargetMode="External"/><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hyperlink" Target="https://creativecommons.org/licenses/by-nc/3.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ffarrell@portmarnockcommunityschool.ie" TargetMode="External"/><Relationship Id="rId2" Type="http://schemas.openxmlformats.org/officeDocument/2006/relationships/hyperlink" Target="mailto:bcoggins@portmarnockcommunityschool.ie"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4FEF-9540-4B12-A641-B01A3CA753E9}"/>
              </a:ext>
            </a:extLst>
          </p:cNvPr>
          <p:cNvSpPr>
            <a:spLocks noGrp="1"/>
          </p:cNvSpPr>
          <p:nvPr>
            <p:ph type="ctrTitle"/>
          </p:nvPr>
        </p:nvSpPr>
        <p:spPr>
          <a:xfrm>
            <a:off x="2194560" y="2534810"/>
            <a:ext cx="7609398" cy="1647576"/>
          </a:xfrm>
        </p:spPr>
        <p:txBody>
          <a:bodyPr/>
          <a:lstStyle/>
          <a:p>
            <a:r>
              <a:rPr lang="en-GB" dirty="0"/>
              <a:t>A Guide to PLCs</a:t>
            </a:r>
            <a:endParaRPr lang="en-IE" dirty="0"/>
          </a:p>
        </p:txBody>
      </p:sp>
      <p:sp>
        <p:nvSpPr>
          <p:cNvPr id="3" name="Subtitle 2">
            <a:extLst>
              <a:ext uri="{FF2B5EF4-FFF2-40B4-BE49-F238E27FC236}">
                <a16:creationId xmlns:a16="http://schemas.microsoft.com/office/drawing/2014/main" id="{F623CBC6-4E9C-455B-A46C-D02551743F51}"/>
              </a:ext>
            </a:extLst>
          </p:cNvPr>
          <p:cNvSpPr>
            <a:spLocks noGrp="1"/>
          </p:cNvSpPr>
          <p:nvPr>
            <p:ph type="subTitle" idx="1"/>
          </p:nvPr>
        </p:nvSpPr>
        <p:spPr>
          <a:xfrm>
            <a:off x="1524000" y="4317558"/>
            <a:ext cx="9144000" cy="510871"/>
          </a:xfrm>
        </p:spPr>
        <p:txBody>
          <a:bodyPr/>
          <a:lstStyle/>
          <a:p>
            <a:r>
              <a:rPr lang="en-GB" dirty="0"/>
              <a:t>Alternative Progression Routes to College</a:t>
            </a:r>
            <a:endParaRPr lang="en-IE" dirty="0"/>
          </a:p>
        </p:txBody>
      </p:sp>
      <p:pic>
        <p:nvPicPr>
          <p:cNvPr id="7" name="Picture 6">
            <a:extLst>
              <a:ext uri="{FF2B5EF4-FFF2-40B4-BE49-F238E27FC236}">
                <a16:creationId xmlns:a16="http://schemas.microsoft.com/office/drawing/2014/main" id="{00DE4453-F699-487B-9B86-7871B71AC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733" y="-122377"/>
            <a:ext cx="8252874" cy="3209469"/>
          </a:xfrm>
          <a:prstGeom prst="rect">
            <a:avLst/>
          </a:prstGeom>
        </p:spPr>
      </p:pic>
    </p:spTree>
    <p:extLst>
      <p:ext uri="{BB962C8B-B14F-4D97-AF65-F5344CB8AC3E}">
        <p14:creationId xmlns:p14="http://schemas.microsoft.com/office/powerpoint/2010/main" val="2425468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99F26-D3FB-49A5-9B8F-D0AFAACC0EF5}"/>
              </a:ext>
            </a:extLst>
          </p:cNvPr>
          <p:cNvSpPr>
            <a:spLocks noGrp="1"/>
          </p:cNvSpPr>
          <p:nvPr>
            <p:ph type="title"/>
          </p:nvPr>
        </p:nvSpPr>
        <p:spPr/>
        <p:txBody>
          <a:bodyPr/>
          <a:lstStyle/>
          <a:p>
            <a:r>
              <a:rPr lang="en-GB" u="sng" dirty="0"/>
              <a:t>What are PLCs?</a:t>
            </a:r>
            <a:endParaRPr lang="en-IE" u="sng" dirty="0"/>
          </a:p>
        </p:txBody>
      </p:sp>
      <p:sp>
        <p:nvSpPr>
          <p:cNvPr id="3" name="Content Placeholder 2">
            <a:extLst>
              <a:ext uri="{FF2B5EF4-FFF2-40B4-BE49-F238E27FC236}">
                <a16:creationId xmlns:a16="http://schemas.microsoft.com/office/drawing/2014/main" id="{159B792E-F7CB-4EB9-9E88-7E333DA85A1C}"/>
              </a:ext>
            </a:extLst>
          </p:cNvPr>
          <p:cNvSpPr>
            <a:spLocks noGrp="1"/>
          </p:cNvSpPr>
          <p:nvPr>
            <p:ph idx="1"/>
          </p:nvPr>
        </p:nvSpPr>
        <p:spPr>
          <a:xfrm>
            <a:off x="838200" y="1944894"/>
            <a:ext cx="10515600" cy="4351338"/>
          </a:xfrm>
        </p:spPr>
        <p:txBody>
          <a:bodyPr/>
          <a:lstStyle/>
          <a:p>
            <a:r>
              <a:rPr lang="en-GB" dirty="0"/>
              <a:t>PLCs are Post Leaving Certificate Courses.</a:t>
            </a:r>
          </a:p>
          <a:p>
            <a:r>
              <a:rPr lang="en-GB" dirty="0"/>
              <a:t>They are open to all Leaving Cert and Mature students.</a:t>
            </a:r>
          </a:p>
          <a:p>
            <a:r>
              <a:rPr lang="en-GB" dirty="0"/>
              <a:t>(Interviews are held Feb-May).</a:t>
            </a:r>
          </a:p>
          <a:p>
            <a:r>
              <a:rPr lang="en-GB" dirty="0"/>
              <a:t>Early application advised.</a:t>
            </a:r>
          </a:p>
          <a:p>
            <a:r>
              <a:rPr lang="en-GB" dirty="0"/>
              <a:t>Application is through the individual colleges websites.</a:t>
            </a:r>
            <a:endParaRPr lang="en-IE" dirty="0"/>
          </a:p>
        </p:txBody>
      </p:sp>
      <p:pic>
        <p:nvPicPr>
          <p:cNvPr id="4" name="Picture 3">
            <a:extLst>
              <a:ext uri="{FF2B5EF4-FFF2-40B4-BE49-F238E27FC236}">
                <a16:creationId xmlns:a16="http://schemas.microsoft.com/office/drawing/2014/main" id="{99051DC3-7210-46D7-805B-E286435DB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3395" y="28698"/>
            <a:ext cx="4778734" cy="2030690"/>
          </a:xfrm>
          <a:prstGeom prst="rect">
            <a:avLst/>
          </a:prstGeom>
        </p:spPr>
      </p:pic>
    </p:spTree>
    <p:extLst>
      <p:ext uri="{BB962C8B-B14F-4D97-AF65-F5344CB8AC3E}">
        <p14:creationId xmlns:p14="http://schemas.microsoft.com/office/powerpoint/2010/main" val="1581976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857D7-9CD2-4D8A-AF1D-8E5157771717}"/>
              </a:ext>
            </a:extLst>
          </p:cNvPr>
          <p:cNvSpPr>
            <a:spLocks noGrp="1"/>
          </p:cNvSpPr>
          <p:nvPr>
            <p:ph type="title"/>
          </p:nvPr>
        </p:nvSpPr>
        <p:spPr/>
        <p:txBody>
          <a:bodyPr/>
          <a:lstStyle/>
          <a:p>
            <a:r>
              <a:rPr lang="en-GB" dirty="0"/>
              <a:t>PLCs- Why apply?</a:t>
            </a:r>
            <a:endParaRPr lang="en-IE" dirty="0"/>
          </a:p>
        </p:txBody>
      </p:sp>
      <p:sp>
        <p:nvSpPr>
          <p:cNvPr id="3" name="Content Placeholder 2">
            <a:extLst>
              <a:ext uri="{FF2B5EF4-FFF2-40B4-BE49-F238E27FC236}">
                <a16:creationId xmlns:a16="http://schemas.microsoft.com/office/drawing/2014/main" id="{B68F9488-2425-4074-A056-A719C4B93AF4}"/>
              </a:ext>
            </a:extLst>
          </p:cNvPr>
          <p:cNvSpPr>
            <a:spLocks noGrp="1"/>
          </p:cNvSpPr>
          <p:nvPr>
            <p:ph idx="1"/>
          </p:nvPr>
        </p:nvSpPr>
        <p:spPr/>
        <p:txBody>
          <a:bodyPr/>
          <a:lstStyle/>
          <a:p>
            <a:r>
              <a:rPr lang="en-GB" dirty="0"/>
              <a:t>Specialised courses</a:t>
            </a:r>
          </a:p>
          <a:p>
            <a:r>
              <a:rPr lang="en-GB" dirty="0"/>
              <a:t>Job Focused</a:t>
            </a:r>
          </a:p>
          <a:p>
            <a:r>
              <a:rPr lang="en-GB" dirty="0"/>
              <a:t>Many include work experience and have links to industry</a:t>
            </a:r>
          </a:p>
          <a:p>
            <a:r>
              <a:rPr lang="en-GB" dirty="0"/>
              <a:t>Stepping stone to I.Ts/TUs and Universities</a:t>
            </a:r>
          </a:p>
          <a:p>
            <a:endParaRPr lang="en-IE" dirty="0"/>
          </a:p>
        </p:txBody>
      </p:sp>
      <p:pic>
        <p:nvPicPr>
          <p:cNvPr id="5" name="Picture 4">
            <a:extLst>
              <a:ext uri="{FF2B5EF4-FFF2-40B4-BE49-F238E27FC236}">
                <a16:creationId xmlns:a16="http://schemas.microsoft.com/office/drawing/2014/main" id="{AB7F87A3-0618-4969-87CC-D5203008F0F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06032" y="3289164"/>
            <a:ext cx="3427012" cy="1378252"/>
          </a:xfrm>
          <a:prstGeom prst="rect">
            <a:avLst/>
          </a:prstGeom>
        </p:spPr>
      </p:pic>
      <p:sp>
        <p:nvSpPr>
          <p:cNvPr id="6" name="TextBox 5">
            <a:extLst>
              <a:ext uri="{FF2B5EF4-FFF2-40B4-BE49-F238E27FC236}">
                <a16:creationId xmlns:a16="http://schemas.microsoft.com/office/drawing/2014/main" id="{A54A144B-9EA5-438C-A88C-81FD329AAF15}"/>
              </a:ext>
            </a:extLst>
          </p:cNvPr>
          <p:cNvSpPr txBox="1"/>
          <p:nvPr/>
        </p:nvSpPr>
        <p:spPr>
          <a:xfrm>
            <a:off x="7506031" y="6771364"/>
            <a:ext cx="4018597" cy="230832"/>
          </a:xfrm>
          <a:prstGeom prst="rect">
            <a:avLst/>
          </a:prstGeom>
          <a:noFill/>
        </p:spPr>
        <p:txBody>
          <a:bodyPr wrap="square" rtlCol="0">
            <a:spAutoFit/>
          </a:bodyPr>
          <a:lstStyle/>
          <a:p>
            <a:r>
              <a:rPr lang="en-IE" sz="900" dirty="0">
                <a:hlinkClick r:id="rId3" tooltip="https://www.flickr.com/photos/hellie55/5086150124/"/>
              </a:rPr>
              <a:t>This Photo</a:t>
            </a:r>
            <a:r>
              <a:rPr lang="en-IE" sz="900" dirty="0"/>
              <a:t> by Unknown Author is licensed under </a:t>
            </a:r>
            <a:r>
              <a:rPr lang="en-IE" sz="900" dirty="0">
                <a:hlinkClick r:id="rId4" tooltip="https://creativecommons.org/licenses/by-nc/3.0/"/>
              </a:rPr>
              <a:t>CC BY-NC</a:t>
            </a:r>
            <a:endParaRPr lang="en-IE" sz="900" dirty="0"/>
          </a:p>
        </p:txBody>
      </p:sp>
      <p:pic>
        <p:nvPicPr>
          <p:cNvPr id="7" name="Picture 6">
            <a:extLst>
              <a:ext uri="{FF2B5EF4-FFF2-40B4-BE49-F238E27FC236}">
                <a16:creationId xmlns:a16="http://schemas.microsoft.com/office/drawing/2014/main" id="{DFB7CFA7-1CB8-420A-83D9-301A1DC297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1957" y="115213"/>
            <a:ext cx="6586869" cy="1634074"/>
          </a:xfrm>
          <a:prstGeom prst="rect">
            <a:avLst/>
          </a:prstGeom>
        </p:spPr>
      </p:pic>
    </p:spTree>
    <p:extLst>
      <p:ext uri="{BB962C8B-B14F-4D97-AF65-F5344CB8AC3E}">
        <p14:creationId xmlns:p14="http://schemas.microsoft.com/office/powerpoint/2010/main" val="282093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9E176-273A-4A66-81F4-CAA67DB79E46}"/>
              </a:ext>
            </a:extLst>
          </p:cNvPr>
          <p:cNvSpPr>
            <a:spLocks noGrp="1"/>
          </p:cNvSpPr>
          <p:nvPr>
            <p:ph type="title"/>
          </p:nvPr>
        </p:nvSpPr>
        <p:spPr/>
        <p:txBody>
          <a:bodyPr/>
          <a:lstStyle/>
          <a:p>
            <a:r>
              <a:rPr lang="en-GB" dirty="0"/>
              <a:t>Stepping Stone Approach to 3</a:t>
            </a:r>
            <a:r>
              <a:rPr lang="en-GB" baseline="30000" dirty="0"/>
              <a:t>rd</a:t>
            </a:r>
            <a:r>
              <a:rPr lang="en-GB" dirty="0"/>
              <a:t> Level.</a:t>
            </a:r>
            <a:endParaRPr lang="en-IE" dirty="0"/>
          </a:p>
        </p:txBody>
      </p:sp>
      <p:sp>
        <p:nvSpPr>
          <p:cNvPr id="3" name="Content Placeholder 2">
            <a:extLst>
              <a:ext uri="{FF2B5EF4-FFF2-40B4-BE49-F238E27FC236}">
                <a16:creationId xmlns:a16="http://schemas.microsoft.com/office/drawing/2014/main" id="{DD100E24-E9AD-4305-A8D4-F2B6FDCBB257}"/>
              </a:ext>
            </a:extLst>
          </p:cNvPr>
          <p:cNvSpPr>
            <a:spLocks noGrp="1"/>
          </p:cNvSpPr>
          <p:nvPr>
            <p:ph idx="1"/>
          </p:nvPr>
        </p:nvSpPr>
        <p:spPr/>
        <p:txBody>
          <a:bodyPr/>
          <a:lstStyle/>
          <a:p>
            <a:r>
              <a:rPr lang="en-GB" dirty="0"/>
              <a:t>Many courses on the CAO reserves places for PLC entrants.</a:t>
            </a:r>
          </a:p>
          <a:p>
            <a:r>
              <a:rPr lang="en-GB" dirty="0"/>
              <a:t>Whilst many courses offer places, there are a few caveats/considerations to bear in mind…</a:t>
            </a:r>
            <a:r>
              <a:rPr lang="en-IE" dirty="0"/>
              <a:t>.</a:t>
            </a:r>
          </a:p>
          <a:p>
            <a:r>
              <a:rPr lang="en-GB" dirty="0"/>
              <a:t>N</a:t>
            </a:r>
            <a:r>
              <a:rPr lang="en-IE" dirty="0" err="1"/>
              <a:t>ot</a:t>
            </a:r>
            <a:r>
              <a:rPr lang="en-IE" dirty="0"/>
              <a:t> all courses have QQI pathways (i.e. PLC Links)</a:t>
            </a:r>
          </a:p>
          <a:p>
            <a:r>
              <a:rPr lang="en-GB" dirty="0"/>
              <a:t>Students must obtain certain grades in their PLC course to qualify for applying (It is not a guaranteed route).</a:t>
            </a:r>
          </a:p>
          <a:p>
            <a:r>
              <a:rPr lang="en-GB" dirty="0"/>
              <a:t>Check with the HEI regarding the CAO course your child is interested in to determine how many places they allocate for PLC entrants. (This can help with expectations).</a:t>
            </a:r>
          </a:p>
          <a:p>
            <a:endParaRPr lang="en-GB" dirty="0"/>
          </a:p>
        </p:txBody>
      </p:sp>
      <p:pic>
        <p:nvPicPr>
          <p:cNvPr id="4" name="Picture 3">
            <a:extLst>
              <a:ext uri="{FF2B5EF4-FFF2-40B4-BE49-F238E27FC236}">
                <a16:creationId xmlns:a16="http://schemas.microsoft.com/office/drawing/2014/main" id="{260FA339-BEDC-4C74-96DC-468423986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322" y="108212"/>
            <a:ext cx="2520564" cy="2030690"/>
          </a:xfrm>
          <a:prstGeom prst="rect">
            <a:avLst/>
          </a:prstGeom>
        </p:spPr>
      </p:pic>
    </p:spTree>
    <p:extLst>
      <p:ext uri="{BB962C8B-B14F-4D97-AF65-F5344CB8AC3E}">
        <p14:creationId xmlns:p14="http://schemas.microsoft.com/office/powerpoint/2010/main" val="3446740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5F26-F00E-4A02-9566-DCBE64D3D729}"/>
              </a:ext>
            </a:extLst>
          </p:cNvPr>
          <p:cNvSpPr>
            <a:spLocks noGrp="1"/>
          </p:cNvSpPr>
          <p:nvPr>
            <p:ph type="title"/>
          </p:nvPr>
        </p:nvSpPr>
        <p:spPr/>
        <p:txBody>
          <a:bodyPr/>
          <a:lstStyle/>
          <a:p>
            <a:r>
              <a:rPr lang="en-GB" dirty="0"/>
              <a:t>How do I know what courses have QQI links (PLC link)?</a:t>
            </a:r>
            <a:endParaRPr lang="en-IE" dirty="0"/>
          </a:p>
        </p:txBody>
      </p:sp>
      <p:sp>
        <p:nvSpPr>
          <p:cNvPr id="3" name="Content Placeholder 2">
            <a:extLst>
              <a:ext uri="{FF2B5EF4-FFF2-40B4-BE49-F238E27FC236}">
                <a16:creationId xmlns:a16="http://schemas.microsoft.com/office/drawing/2014/main" id="{3E0B6C2B-91F0-4E4C-9C28-5C750A246260}"/>
              </a:ext>
            </a:extLst>
          </p:cNvPr>
          <p:cNvSpPr>
            <a:spLocks noGrp="1"/>
          </p:cNvSpPr>
          <p:nvPr>
            <p:ph idx="1"/>
          </p:nvPr>
        </p:nvSpPr>
        <p:spPr/>
        <p:txBody>
          <a:bodyPr/>
          <a:lstStyle/>
          <a:p>
            <a:r>
              <a:rPr lang="en-GB" dirty="0"/>
              <a:t>Go to Careersportal.ie</a:t>
            </a:r>
          </a:p>
          <a:p>
            <a:r>
              <a:rPr lang="en-GB" dirty="0"/>
              <a:t>Type in the name of the course e.g. Business</a:t>
            </a:r>
            <a:endParaRPr lang="en-IE" dirty="0"/>
          </a:p>
        </p:txBody>
      </p:sp>
      <p:pic>
        <p:nvPicPr>
          <p:cNvPr id="5" name="Picture 4">
            <a:extLst>
              <a:ext uri="{FF2B5EF4-FFF2-40B4-BE49-F238E27FC236}">
                <a16:creationId xmlns:a16="http://schemas.microsoft.com/office/drawing/2014/main" id="{47A0DE67-25E5-4D7E-8472-EF95773B1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802835"/>
            <a:ext cx="9000877" cy="4055165"/>
          </a:xfrm>
          <a:prstGeom prst="rect">
            <a:avLst/>
          </a:prstGeom>
        </p:spPr>
      </p:pic>
      <p:sp>
        <p:nvSpPr>
          <p:cNvPr id="7" name="TextBox 6">
            <a:extLst>
              <a:ext uri="{FF2B5EF4-FFF2-40B4-BE49-F238E27FC236}">
                <a16:creationId xmlns:a16="http://schemas.microsoft.com/office/drawing/2014/main" id="{F22D672C-54D7-4B2D-AE98-241C277B3CAE}"/>
              </a:ext>
            </a:extLst>
          </p:cNvPr>
          <p:cNvSpPr txBox="1"/>
          <p:nvPr/>
        </p:nvSpPr>
        <p:spPr>
          <a:xfrm flipH="1">
            <a:off x="10106107" y="2436671"/>
            <a:ext cx="1860606" cy="2308324"/>
          </a:xfrm>
          <a:prstGeom prst="rect">
            <a:avLst/>
          </a:prstGeom>
          <a:noFill/>
        </p:spPr>
        <p:txBody>
          <a:bodyPr wrap="square" rtlCol="0">
            <a:spAutoFit/>
          </a:bodyPr>
          <a:lstStyle/>
          <a:p>
            <a:r>
              <a:rPr lang="en-GB" dirty="0"/>
              <a:t>Once you see a link under the QQI heading, you know it accepts PLCs as a progression route.</a:t>
            </a:r>
          </a:p>
          <a:p>
            <a:endParaRPr lang="en-IE" dirty="0"/>
          </a:p>
        </p:txBody>
      </p:sp>
      <p:sp>
        <p:nvSpPr>
          <p:cNvPr id="8" name="Arrow: Left 7">
            <a:extLst>
              <a:ext uri="{FF2B5EF4-FFF2-40B4-BE49-F238E27FC236}">
                <a16:creationId xmlns:a16="http://schemas.microsoft.com/office/drawing/2014/main" id="{DC5D149A-26F7-45DE-8106-C88A94F6634F}"/>
              </a:ext>
            </a:extLst>
          </p:cNvPr>
          <p:cNvSpPr/>
          <p:nvPr/>
        </p:nvSpPr>
        <p:spPr>
          <a:xfrm>
            <a:off x="7927450" y="4365267"/>
            <a:ext cx="3108960" cy="2703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502382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859B-C9E4-40D0-AB0E-966DAD966FA8}"/>
              </a:ext>
            </a:extLst>
          </p:cNvPr>
          <p:cNvSpPr>
            <a:spLocks noGrp="1"/>
          </p:cNvSpPr>
          <p:nvPr>
            <p:ph type="title"/>
          </p:nvPr>
        </p:nvSpPr>
        <p:spPr/>
        <p:txBody>
          <a:bodyPr>
            <a:normAutofit fontScale="90000"/>
          </a:bodyPr>
          <a:lstStyle/>
          <a:p>
            <a:r>
              <a:rPr lang="en-GB" sz="2800" dirty="0"/>
              <a:t>For the purpose of illustration, I clicked on (Arts) International Business in Maynooth, as was listed on the previous slide.  This brings you to the course page on Careers Portal.  You will see from the arrow below that there is a section for QQI links, click on this……… </a:t>
            </a:r>
            <a:endParaRPr lang="en-IE" sz="2800" dirty="0"/>
          </a:p>
        </p:txBody>
      </p:sp>
      <p:pic>
        <p:nvPicPr>
          <p:cNvPr id="5" name="Content Placeholder 4">
            <a:extLst>
              <a:ext uri="{FF2B5EF4-FFF2-40B4-BE49-F238E27FC236}">
                <a16:creationId xmlns:a16="http://schemas.microsoft.com/office/drawing/2014/main" id="{E16F6B14-B0A6-49F7-A235-181C24723C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5625"/>
            <a:ext cx="10515600" cy="4837568"/>
          </a:xfrm>
        </p:spPr>
      </p:pic>
      <p:sp>
        <p:nvSpPr>
          <p:cNvPr id="6" name="Arrow: Right 5">
            <a:extLst>
              <a:ext uri="{FF2B5EF4-FFF2-40B4-BE49-F238E27FC236}">
                <a16:creationId xmlns:a16="http://schemas.microsoft.com/office/drawing/2014/main" id="{A6F79294-3C25-415A-B7BA-AEF49A2F0D61}"/>
              </a:ext>
            </a:extLst>
          </p:cNvPr>
          <p:cNvSpPr/>
          <p:nvPr/>
        </p:nvSpPr>
        <p:spPr>
          <a:xfrm>
            <a:off x="71562" y="4977517"/>
            <a:ext cx="985961" cy="1669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2732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9D8D8-FAB2-46DF-90F6-B1CD1EB1BEAA}"/>
              </a:ext>
            </a:extLst>
          </p:cNvPr>
          <p:cNvSpPr>
            <a:spLocks noGrp="1"/>
          </p:cNvSpPr>
          <p:nvPr>
            <p:ph type="title"/>
          </p:nvPr>
        </p:nvSpPr>
        <p:spPr/>
        <p:txBody>
          <a:bodyPr>
            <a:normAutofit fontScale="90000"/>
          </a:bodyPr>
          <a:lstStyle/>
          <a:p>
            <a:r>
              <a:rPr lang="en-GB" dirty="0"/>
              <a:t>If you click on any of the codes listed below, it will provide a list of courses that will be accepted for QQI (PLC) entry route.</a:t>
            </a:r>
            <a:endParaRPr lang="en-IE" dirty="0"/>
          </a:p>
        </p:txBody>
      </p:sp>
      <p:pic>
        <p:nvPicPr>
          <p:cNvPr id="7" name="Content Placeholder 6">
            <a:extLst>
              <a:ext uri="{FF2B5EF4-FFF2-40B4-BE49-F238E27FC236}">
                <a16:creationId xmlns:a16="http://schemas.microsoft.com/office/drawing/2014/main" id="{8AB55679-1D6B-400A-8153-DE6DC52BEB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24407"/>
            <a:ext cx="8187202" cy="4351338"/>
          </a:xfrm>
        </p:spPr>
      </p:pic>
    </p:spTree>
    <p:extLst>
      <p:ext uri="{BB962C8B-B14F-4D97-AF65-F5344CB8AC3E}">
        <p14:creationId xmlns:p14="http://schemas.microsoft.com/office/powerpoint/2010/main" val="2407358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43DC-35A0-4E51-84B6-E36EB3D5CEEF}"/>
              </a:ext>
            </a:extLst>
          </p:cNvPr>
          <p:cNvSpPr>
            <a:spLocks noGrp="1"/>
          </p:cNvSpPr>
          <p:nvPr>
            <p:ph type="title"/>
          </p:nvPr>
        </p:nvSpPr>
        <p:spPr>
          <a:xfrm>
            <a:off x="154388" y="1001229"/>
            <a:ext cx="9355372" cy="1325563"/>
          </a:xfrm>
        </p:spPr>
        <p:txBody>
          <a:bodyPr>
            <a:normAutofit/>
          </a:bodyPr>
          <a:lstStyle/>
          <a:p>
            <a:r>
              <a:rPr lang="en-GB" sz="2400" dirty="0"/>
              <a:t>When I clicked on one of the codes listed on the previous page, it provided me with a list of all the PLC courses options that will satisfy for a QQI entry route to the Arts (International Business course in Maynooth University).</a:t>
            </a:r>
            <a:endParaRPr lang="en-IE" sz="2400" dirty="0"/>
          </a:p>
        </p:txBody>
      </p:sp>
      <p:pic>
        <p:nvPicPr>
          <p:cNvPr id="5" name="Content Placeholder 4">
            <a:extLst>
              <a:ext uri="{FF2B5EF4-FFF2-40B4-BE49-F238E27FC236}">
                <a16:creationId xmlns:a16="http://schemas.microsoft.com/office/drawing/2014/main" id="{1305C326-0049-4748-825E-3EB6FF0FB8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442" y="2326792"/>
            <a:ext cx="8357035" cy="4351338"/>
          </a:xfrm>
        </p:spPr>
      </p:pic>
      <p:pic>
        <p:nvPicPr>
          <p:cNvPr id="6" name="Picture 5">
            <a:extLst>
              <a:ext uri="{FF2B5EF4-FFF2-40B4-BE49-F238E27FC236}">
                <a16:creationId xmlns:a16="http://schemas.microsoft.com/office/drawing/2014/main" id="{34F803D4-5167-4E42-94BF-A2F783CC5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7048" y="-14000"/>
            <a:ext cx="2520564" cy="2030690"/>
          </a:xfrm>
          <a:prstGeom prst="rect">
            <a:avLst/>
          </a:prstGeom>
        </p:spPr>
      </p:pic>
      <p:sp>
        <p:nvSpPr>
          <p:cNvPr id="7" name="TextBox 6">
            <a:extLst>
              <a:ext uri="{FF2B5EF4-FFF2-40B4-BE49-F238E27FC236}">
                <a16:creationId xmlns:a16="http://schemas.microsoft.com/office/drawing/2014/main" id="{A815BB78-FCA1-4435-BD94-E170481438B8}"/>
              </a:ext>
            </a:extLst>
          </p:cNvPr>
          <p:cNvSpPr txBox="1"/>
          <p:nvPr/>
        </p:nvSpPr>
        <p:spPr>
          <a:xfrm>
            <a:off x="9517048" y="2582218"/>
            <a:ext cx="2043485" cy="4062651"/>
          </a:xfrm>
          <a:prstGeom prst="rect">
            <a:avLst/>
          </a:prstGeom>
          <a:noFill/>
        </p:spPr>
        <p:txBody>
          <a:bodyPr wrap="square" rtlCol="0">
            <a:spAutoFit/>
          </a:bodyPr>
          <a:lstStyle/>
          <a:p>
            <a:r>
              <a:rPr lang="en-GB" dirty="0"/>
              <a:t>Please note the heading for Progression Routes… this lists all the courses on the CAO that have progression routes.</a:t>
            </a:r>
          </a:p>
          <a:p>
            <a:endParaRPr lang="en-GB" dirty="0"/>
          </a:p>
          <a:p>
            <a:endParaRPr lang="en-GB" dirty="0"/>
          </a:p>
          <a:p>
            <a:r>
              <a:rPr lang="en-GB" sz="1600" dirty="0"/>
              <a:t>*</a:t>
            </a:r>
            <a:r>
              <a:rPr lang="en-IE" sz="1600" dirty="0"/>
              <a:t>*As CareersPortal.ie is a Third Party site, I would double check everything on the CAO site to ensure it is 100% accurate.</a:t>
            </a:r>
            <a:endParaRPr lang="en-GB" sz="1600" dirty="0"/>
          </a:p>
        </p:txBody>
      </p:sp>
      <p:sp>
        <p:nvSpPr>
          <p:cNvPr id="8" name="Arrow: Left 7">
            <a:extLst>
              <a:ext uri="{FF2B5EF4-FFF2-40B4-BE49-F238E27FC236}">
                <a16:creationId xmlns:a16="http://schemas.microsoft.com/office/drawing/2014/main" id="{7CFBE734-6839-47DC-957C-D1B05F610A81}"/>
              </a:ext>
            </a:extLst>
          </p:cNvPr>
          <p:cNvSpPr/>
          <p:nvPr/>
        </p:nvSpPr>
        <p:spPr>
          <a:xfrm>
            <a:off x="6535972" y="3586038"/>
            <a:ext cx="2973788" cy="4055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78255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3BA5A-51FB-4C8A-BA2E-DA16E9B81728}"/>
              </a:ext>
            </a:extLst>
          </p:cNvPr>
          <p:cNvSpPr>
            <a:spLocks noGrp="1"/>
          </p:cNvSpPr>
          <p:nvPr>
            <p:ph type="title"/>
          </p:nvPr>
        </p:nvSpPr>
        <p:spPr/>
        <p:txBody>
          <a:bodyPr/>
          <a:lstStyle/>
          <a:p>
            <a:r>
              <a:rPr lang="en-GB" dirty="0"/>
              <a:t>Summary   </a:t>
            </a:r>
            <a:endParaRPr lang="en-IE" dirty="0"/>
          </a:p>
        </p:txBody>
      </p:sp>
      <p:sp>
        <p:nvSpPr>
          <p:cNvPr id="3" name="Content Placeholder 2">
            <a:extLst>
              <a:ext uri="{FF2B5EF4-FFF2-40B4-BE49-F238E27FC236}">
                <a16:creationId xmlns:a16="http://schemas.microsoft.com/office/drawing/2014/main" id="{EF9B8207-57B9-45E3-B165-E4C6DDEF201C}"/>
              </a:ext>
            </a:extLst>
          </p:cNvPr>
          <p:cNvSpPr>
            <a:spLocks noGrp="1"/>
          </p:cNvSpPr>
          <p:nvPr>
            <p:ph idx="1"/>
          </p:nvPr>
        </p:nvSpPr>
        <p:spPr/>
        <p:txBody>
          <a:bodyPr>
            <a:normAutofit fontScale="92500"/>
          </a:bodyPr>
          <a:lstStyle/>
          <a:p>
            <a:r>
              <a:rPr lang="en-GB" dirty="0"/>
              <a:t>You apply directly to each individual course/college through their website.</a:t>
            </a:r>
          </a:p>
          <a:p>
            <a:r>
              <a:rPr lang="en-GB" dirty="0"/>
              <a:t>If accepted, they will usually require a deposit, which varies between colleges. (Usually it is about €40-€50).  Many colleges refund this , should you decide not to accept your offer in September.</a:t>
            </a:r>
          </a:p>
          <a:p>
            <a:r>
              <a:rPr lang="en-GB" dirty="0"/>
              <a:t>You can still qualify for the SUSI maintenance grant. (I.e. the monthly payment to help with the cost of studying).</a:t>
            </a:r>
          </a:p>
          <a:p>
            <a:r>
              <a:rPr lang="en-GB" dirty="0"/>
              <a:t>It is not a guaranteed entry route.</a:t>
            </a:r>
          </a:p>
          <a:p>
            <a:r>
              <a:rPr lang="en-GB" dirty="0"/>
              <a:t>If you do not satisfy the 3</a:t>
            </a:r>
            <a:r>
              <a:rPr lang="en-GB" baseline="30000" dirty="0"/>
              <a:t>rd</a:t>
            </a:r>
            <a:r>
              <a:rPr lang="en-GB" dirty="0"/>
              <a:t> language requirement for an NUI college, this can be a way of bypassing this rule….PROVIDING the course has a QQI link and you achieve the necessary grades.</a:t>
            </a:r>
            <a:endParaRPr lang="en-IE" dirty="0"/>
          </a:p>
        </p:txBody>
      </p:sp>
      <p:pic>
        <p:nvPicPr>
          <p:cNvPr id="4" name="Picture 3">
            <a:extLst>
              <a:ext uri="{FF2B5EF4-FFF2-40B4-BE49-F238E27FC236}">
                <a16:creationId xmlns:a16="http://schemas.microsoft.com/office/drawing/2014/main" id="{F866328D-1729-45F6-99BF-2316F015E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7048" y="184784"/>
            <a:ext cx="2520564" cy="1505904"/>
          </a:xfrm>
          <a:prstGeom prst="rect">
            <a:avLst/>
          </a:prstGeom>
        </p:spPr>
      </p:pic>
    </p:spTree>
    <p:extLst>
      <p:ext uri="{BB962C8B-B14F-4D97-AF65-F5344CB8AC3E}">
        <p14:creationId xmlns:p14="http://schemas.microsoft.com/office/powerpoint/2010/main" val="2430222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8683-614A-4B4E-BDF4-2433BA16C347}"/>
              </a:ext>
            </a:extLst>
          </p:cNvPr>
          <p:cNvSpPr>
            <a:spLocks noGrp="1"/>
          </p:cNvSpPr>
          <p:nvPr>
            <p:ph type="title"/>
          </p:nvPr>
        </p:nvSpPr>
        <p:spPr/>
        <p:txBody>
          <a:bodyPr/>
          <a:lstStyle/>
          <a:p>
            <a:r>
              <a:rPr lang="en-GB" dirty="0"/>
              <a:t>Higher Education Links</a:t>
            </a:r>
            <a:endParaRPr lang="en-IE" dirty="0"/>
          </a:p>
        </p:txBody>
      </p:sp>
      <p:sp>
        <p:nvSpPr>
          <p:cNvPr id="3" name="Content Placeholder 2">
            <a:extLst>
              <a:ext uri="{FF2B5EF4-FFF2-40B4-BE49-F238E27FC236}">
                <a16:creationId xmlns:a16="http://schemas.microsoft.com/office/drawing/2014/main" id="{C3963D60-44D1-435E-B1B7-16F8C5AB6EF0}"/>
              </a:ext>
            </a:extLst>
          </p:cNvPr>
          <p:cNvSpPr>
            <a:spLocks noGrp="1"/>
          </p:cNvSpPr>
          <p:nvPr>
            <p:ph idx="1"/>
          </p:nvPr>
        </p:nvSpPr>
        <p:spPr/>
        <p:txBody>
          <a:bodyPr/>
          <a:lstStyle/>
          <a:p>
            <a:r>
              <a:rPr lang="en-GB" dirty="0"/>
              <a:t>Some HEIs have specific courses that are linked to Level 5 &amp; 6 PLC courses.</a:t>
            </a:r>
          </a:p>
          <a:p>
            <a:r>
              <a:rPr lang="en-GB" dirty="0"/>
              <a:t>Full award from single sitting - 8 components – minimum 5 distinctions with specific component requirements.</a:t>
            </a:r>
          </a:p>
          <a:p>
            <a:r>
              <a:rPr lang="en-GB" dirty="0"/>
              <a:t>These are added up to give a total of 400 points.  Places reserved for FETAC (PLC Entrants) are then awarded a place based on their results, in order of merit.</a:t>
            </a:r>
          </a:p>
          <a:p>
            <a:r>
              <a:rPr lang="en-GB" dirty="0"/>
              <a:t>(Please note that some colleges, such as NCI do not require any distinctions for their level 6/7 courses and in some cases accept ANY PLC course for entry to their courses).</a:t>
            </a:r>
          </a:p>
          <a:p>
            <a:endParaRPr lang="en-IE" dirty="0"/>
          </a:p>
        </p:txBody>
      </p:sp>
      <p:pic>
        <p:nvPicPr>
          <p:cNvPr id="4" name="Picture 3">
            <a:extLst>
              <a:ext uri="{FF2B5EF4-FFF2-40B4-BE49-F238E27FC236}">
                <a16:creationId xmlns:a16="http://schemas.microsoft.com/office/drawing/2014/main" id="{1F09B27A-E5EB-446A-AA7D-2917008B2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275" y="39755"/>
            <a:ext cx="4571337" cy="1738395"/>
          </a:xfrm>
          <a:prstGeom prst="rect">
            <a:avLst/>
          </a:prstGeom>
        </p:spPr>
      </p:pic>
    </p:spTree>
    <p:extLst>
      <p:ext uri="{BB962C8B-B14F-4D97-AF65-F5344CB8AC3E}">
        <p14:creationId xmlns:p14="http://schemas.microsoft.com/office/powerpoint/2010/main" val="473994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065D-E5E8-47EA-93D9-BCD1E607FF53}"/>
              </a:ext>
            </a:extLst>
          </p:cNvPr>
          <p:cNvSpPr>
            <a:spLocks noGrp="1"/>
          </p:cNvSpPr>
          <p:nvPr>
            <p:ph type="title"/>
          </p:nvPr>
        </p:nvSpPr>
        <p:spPr/>
        <p:txBody>
          <a:bodyPr/>
          <a:lstStyle/>
          <a:p>
            <a:r>
              <a:rPr lang="en-GB" dirty="0"/>
              <a:t>Questions?</a:t>
            </a:r>
            <a:endParaRPr lang="en-IE" dirty="0"/>
          </a:p>
        </p:txBody>
      </p:sp>
      <p:sp>
        <p:nvSpPr>
          <p:cNvPr id="3" name="Content Placeholder 2">
            <a:extLst>
              <a:ext uri="{FF2B5EF4-FFF2-40B4-BE49-F238E27FC236}">
                <a16:creationId xmlns:a16="http://schemas.microsoft.com/office/drawing/2014/main" id="{DE6EAFFB-AB04-45CA-86BE-101DB6CBC9BD}"/>
              </a:ext>
            </a:extLst>
          </p:cNvPr>
          <p:cNvSpPr>
            <a:spLocks noGrp="1"/>
          </p:cNvSpPr>
          <p:nvPr>
            <p:ph idx="1"/>
          </p:nvPr>
        </p:nvSpPr>
        <p:spPr/>
        <p:txBody>
          <a:bodyPr/>
          <a:lstStyle/>
          <a:p>
            <a:r>
              <a:rPr lang="en-GB" dirty="0"/>
              <a:t>If you have any questions regarding any of the information from Thursday’s CAO Talk or from the information in this </a:t>
            </a:r>
            <a:r>
              <a:rPr lang="en-GB" dirty="0" err="1"/>
              <a:t>Powerpoint</a:t>
            </a:r>
            <a:r>
              <a:rPr lang="en-GB" dirty="0"/>
              <a:t>, then please do not hesitate to contact either:</a:t>
            </a:r>
          </a:p>
          <a:p>
            <a:endParaRPr lang="en-GB" dirty="0"/>
          </a:p>
          <a:p>
            <a:r>
              <a:rPr lang="en-GB" dirty="0">
                <a:hlinkClick r:id="rId2"/>
              </a:rPr>
              <a:t>bcoggins@portmarnockcommunityschool.ie</a:t>
            </a:r>
            <a:endParaRPr lang="en-GB" dirty="0"/>
          </a:p>
          <a:p>
            <a:r>
              <a:rPr lang="en-GB" dirty="0">
                <a:hlinkClick r:id="rId3"/>
              </a:rPr>
              <a:t>ffarrell@portmarnockcommunityschool.ie</a:t>
            </a:r>
            <a:endParaRPr lang="en-GB" dirty="0"/>
          </a:p>
          <a:p>
            <a:endParaRPr lang="en-GB" dirty="0"/>
          </a:p>
          <a:p>
            <a:r>
              <a:rPr lang="en-GB" dirty="0"/>
              <a:t>Many thanks for joining us for the CAO talk on Thursday, we hope you found it helpful. </a:t>
            </a:r>
            <a:endParaRPr lang="en-IE" dirty="0"/>
          </a:p>
        </p:txBody>
      </p:sp>
      <p:pic>
        <p:nvPicPr>
          <p:cNvPr id="4" name="Picture 3">
            <a:extLst>
              <a:ext uri="{FF2B5EF4-FFF2-40B4-BE49-F238E27FC236}">
                <a16:creationId xmlns:a16="http://schemas.microsoft.com/office/drawing/2014/main" id="{ED963D8D-B9E3-4E9B-816F-FFAD081D15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0842" y="365124"/>
            <a:ext cx="6169549" cy="1460501"/>
          </a:xfrm>
          <a:prstGeom prst="rect">
            <a:avLst/>
          </a:prstGeom>
        </p:spPr>
      </p:pic>
    </p:spTree>
    <p:extLst>
      <p:ext uri="{BB962C8B-B14F-4D97-AF65-F5344CB8AC3E}">
        <p14:creationId xmlns:p14="http://schemas.microsoft.com/office/powerpoint/2010/main" val="1344116030"/>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79</TotalTime>
  <Words>715</Words>
  <Application>Microsoft Office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A Guide to PLCs</vt:lpstr>
      <vt:lpstr>What are PLCs?</vt:lpstr>
      <vt:lpstr>PLCs- Why apply?</vt:lpstr>
      <vt:lpstr>Stepping Stone Approach to 3rd Level.</vt:lpstr>
      <vt:lpstr>How do I know what courses have QQI links (PLC link)?</vt:lpstr>
      <vt:lpstr>For the purpose of illustration, I clicked on (Arts) International Business in Maynooth, as was listed on the previous slide.  This brings you to the course page on Careers Portal.  You will see from the arrow below that there is a section for QQI links, click on this……… </vt:lpstr>
      <vt:lpstr>If you click on any of the codes listed below, it will provide a list of courses that will be accepted for QQI (PLC) entry route.</vt:lpstr>
      <vt:lpstr>When I clicked on one of the codes listed on the previous page, it provided me with a list of all the PLC courses options that will satisfy for a QQI entry route to the Arts (International Business course in Maynooth University).</vt:lpstr>
      <vt:lpstr>Summary   </vt:lpstr>
      <vt:lpstr>Higher Education Links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Guide to PLCs</dc:title>
  <dc:creator>ITD21A7</dc:creator>
  <cp:lastModifiedBy>ITD21A7</cp:lastModifiedBy>
  <cp:revision>10</cp:revision>
  <dcterms:created xsi:type="dcterms:W3CDTF">2022-01-23T20:00:01Z</dcterms:created>
  <dcterms:modified xsi:type="dcterms:W3CDTF">2022-01-24T14:52:54Z</dcterms:modified>
</cp:coreProperties>
</file>