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3"/>
  </p:notesMasterIdLst>
  <p:sldIdLst>
    <p:sldId id="313" r:id="rId2"/>
    <p:sldId id="257" r:id="rId3"/>
    <p:sldId id="268" r:id="rId4"/>
    <p:sldId id="314" r:id="rId5"/>
    <p:sldId id="316" r:id="rId6"/>
    <p:sldId id="317" r:id="rId7"/>
    <p:sldId id="315" r:id="rId8"/>
    <p:sldId id="276" r:id="rId9"/>
    <p:sldId id="318" r:id="rId10"/>
    <p:sldId id="310" r:id="rId11"/>
    <p:sldId id="311" r:id="rId12"/>
  </p:sldIdLst>
  <p:sldSz cx="12192000" cy="6858000"/>
  <p:notesSz cx="6797675" cy="992822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0" d="100"/>
          <a:sy n="60" d="100"/>
        </p:scale>
        <p:origin x="96" y="34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136"/>
          </a:xfrm>
          <a:prstGeom prst="rect">
            <a:avLst/>
          </a:prstGeom>
        </p:spPr>
        <p:txBody>
          <a:bodyPr vert="horz" lIns="92153" tIns="46077" rIns="92153" bIns="46077" rtlCol="0"/>
          <a:lstStyle>
            <a:lvl1pPr algn="l">
              <a:defRPr sz="1200"/>
            </a:lvl1pPr>
          </a:lstStyle>
          <a:p>
            <a:endParaRPr lang="en-I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136"/>
          </a:xfrm>
          <a:prstGeom prst="rect">
            <a:avLst/>
          </a:prstGeom>
        </p:spPr>
        <p:txBody>
          <a:bodyPr vert="horz" lIns="92153" tIns="46077" rIns="92153" bIns="46077" rtlCol="0"/>
          <a:lstStyle>
            <a:lvl1pPr algn="r">
              <a:defRPr sz="1200"/>
            </a:lvl1pPr>
          </a:lstStyle>
          <a:p>
            <a:fld id="{00D3E351-5DB3-46E7-B185-0FEC3DC93F0C}" type="datetimeFigureOut">
              <a:rPr lang="en-IE" smtClean="0"/>
              <a:t>31/01/2022</a:t>
            </a:fld>
            <a:endParaRPr lang="en-I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0688" y="1241425"/>
            <a:ext cx="5956300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153" tIns="46077" rIns="92153" bIns="46077" rtlCol="0" anchor="ctr"/>
          <a:lstStyle/>
          <a:p>
            <a:endParaRPr lang="en-I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77958"/>
            <a:ext cx="5438140" cy="3909239"/>
          </a:xfrm>
          <a:prstGeom prst="rect">
            <a:avLst/>
          </a:prstGeom>
        </p:spPr>
        <p:txBody>
          <a:bodyPr vert="horz" lIns="92153" tIns="46077" rIns="92153" bIns="46077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30092"/>
            <a:ext cx="2945659" cy="498135"/>
          </a:xfrm>
          <a:prstGeom prst="rect">
            <a:avLst/>
          </a:prstGeom>
        </p:spPr>
        <p:txBody>
          <a:bodyPr vert="horz" lIns="92153" tIns="46077" rIns="92153" bIns="46077" rtlCol="0" anchor="b"/>
          <a:lstStyle>
            <a:lvl1pPr algn="l">
              <a:defRPr sz="1200"/>
            </a:lvl1pPr>
          </a:lstStyle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30092"/>
            <a:ext cx="2945659" cy="498135"/>
          </a:xfrm>
          <a:prstGeom prst="rect">
            <a:avLst/>
          </a:prstGeom>
        </p:spPr>
        <p:txBody>
          <a:bodyPr vert="horz" lIns="92153" tIns="46077" rIns="92153" bIns="46077" rtlCol="0" anchor="b"/>
          <a:lstStyle>
            <a:lvl1pPr algn="r">
              <a:defRPr sz="1200"/>
            </a:lvl1pPr>
          </a:lstStyle>
          <a:p>
            <a:fld id="{2FE37B71-D1D2-4C41-A338-E3EBEC429E18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3144872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gray"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>
          <a:xfrm rot="5400000">
            <a:off x="10158984" y="1792224"/>
            <a:ext cx="990599" cy="304799"/>
          </a:xfrm>
        </p:spPr>
        <p:txBody>
          <a:bodyPr anchor="t"/>
          <a:lstStyle>
            <a:lvl1pPr algn="l"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fld id="{887D1197-BAE9-4BFA-9923-91414FA7A01C}" type="datetimeFigureOut">
              <a:rPr lang="en-IE" smtClean="0"/>
              <a:t>31/01/2022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>
          <a:xfrm rot="5400000">
            <a:off x="8951976" y="3227832"/>
            <a:ext cx="3859795" cy="304801"/>
          </a:xfrm>
        </p:spPr>
        <p:txBody>
          <a:bodyPr/>
          <a:lstStyle>
            <a:lvl1pPr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endParaRPr lang="en-IE"/>
          </a:p>
        </p:txBody>
      </p:sp>
      <p:sp>
        <p:nvSpPr>
          <p:cNvPr id="11" name="Rectangle 1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2540" y="295729"/>
            <a:ext cx="838199" cy="767687"/>
          </a:xfrm>
        </p:spPr>
        <p:txBody>
          <a:bodyPr/>
          <a:lstStyle/>
          <a:p>
            <a:fld id="{DC39C43E-ACC2-43F0-9009-3BA7C128CE91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7918501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603500"/>
            <a:ext cx="8825659" cy="34163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7D1197-BAE9-4BFA-9923-91414FA7A01C}" type="datetimeFigureOut">
              <a:rPr lang="en-IE" smtClean="0"/>
              <a:t>31/01/2022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39C43E-ACC2-43F0-9009-3BA7C128CE91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9547521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Rectangle 9"/>
            <p:cNvSpPr/>
            <p:nvPr/>
          </p:nvSpPr>
          <p:spPr bwMode="gray"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677645"/>
            <a:ext cx="4351025" cy="2283824"/>
          </a:xfrm>
        </p:spPr>
        <p:txBody>
          <a:bodyPr anchor="ctr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5559" y="2677644"/>
            <a:ext cx="3757545" cy="2283824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7D1197-BAE9-4BFA-9923-91414FA7A01C}" type="datetimeFigureOut">
              <a:rPr lang="en-IE" smtClean="0"/>
              <a:t>31/01/2022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39C43E-ACC2-43F0-9009-3BA7C128CE91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0601343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4954" y="2603500"/>
            <a:ext cx="4825158" cy="3416301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12" y="2603500"/>
            <a:ext cx="4825159" cy="341630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7D1197-BAE9-4BFA-9923-91414FA7A01C}" type="datetimeFigureOut">
              <a:rPr lang="en-IE" smtClean="0"/>
              <a:t>31/01/2022</a:t>
            </a:fld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39C43E-ACC2-43F0-9009-3BA7C128CE91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3657604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482515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179762"/>
            <a:ext cx="4825158" cy="2840039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12" y="2603500"/>
            <a:ext cx="482515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2" y="3179762"/>
            <a:ext cx="4825159" cy="284003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7D1197-BAE9-4BFA-9923-91414FA7A01C}" type="datetimeFigureOut">
              <a:rPr lang="en-IE" smtClean="0"/>
              <a:t>31/01/2022</a:t>
            </a:fld>
            <a:endParaRPr lang="en-I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39C43E-ACC2-43F0-9009-3BA7C128CE91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6434092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761413" cy="706964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7D1197-BAE9-4BFA-9923-91414FA7A01C}" type="datetimeFigureOut">
              <a:rPr lang="en-IE" smtClean="0"/>
              <a:t>31/01/2022</a:t>
            </a:fld>
            <a:endParaRPr lang="en-I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39C43E-ACC2-43F0-9009-3BA7C128CE91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2582926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7D1197-BAE9-4BFA-9923-91414FA7A01C}" type="datetimeFigureOut">
              <a:rPr lang="en-IE" smtClean="0"/>
              <a:t>31/01/2022</a:t>
            </a:fld>
            <a:endParaRPr lang="en-I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Rectangle 6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39C43E-ACC2-43F0-9009-3BA7C128CE91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9141231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295400"/>
            <a:ext cx="2793158" cy="16002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81146" y="1447800"/>
            <a:ext cx="5190066" cy="4572000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129280"/>
            <a:ext cx="2793158" cy="2895599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7D1197-BAE9-4BFA-9923-91414FA7A01C}" type="datetimeFigureOut">
              <a:rPr lang="en-IE" smtClean="0"/>
              <a:t>31/01/2022</a:t>
            </a:fld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39C43E-ACC2-43F0-9009-3BA7C128CE91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6954887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693333"/>
            <a:ext cx="3865134" cy="1735667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47870" y="1143000"/>
            <a:ext cx="3227193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marL="0" lvl="0" indent="0" algn="ctr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657600"/>
            <a:ext cx="3859212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7D1197-BAE9-4BFA-9923-91414FA7A01C}" type="datetimeFigureOut">
              <a:rPr lang="en-IE" smtClean="0"/>
              <a:t>31/01/2022</a:t>
            </a:fld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39C43E-ACC2-43F0-9009-3BA7C128CE91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6741273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1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4969927"/>
            <a:ext cx="8825659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4" y="685800"/>
            <a:ext cx="8825659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536665"/>
            <a:ext cx="8825658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7D1197-BAE9-4BFA-9923-91414FA7A01C}" type="datetimeFigureOut">
              <a:rPr lang="en-IE" smtClean="0"/>
              <a:t>31/01/2022</a:t>
            </a:fld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39C43E-ACC2-43F0-9009-3BA7C128CE91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4922925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8798" y="1063417"/>
            <a:ext cx="8831816" cy="1372986"/>
          </a:xfrm>
        </p:spPr>
        <p:txBody>
          <a:bodyPr/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543300"/>
            <a:ext cx="8825659" cy="24765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7D1197-BAE9-4BFA-9923-91414FA7A01C}" type="datetimeFigureOut">
              <a:rPr lang="en-IE" smtClean="0"/>
              <a:t>31/01/2022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39C43E-ACC2-43F0-9009-3BA7C128CE91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84557307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7" name="Rectangle 1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Oval 22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Oval 2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Oval 24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8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6" name="TextBox 15"/>
          <p:cNvSpPr txBox="1"/>
          <p:nvPr/>
        </p:nvSpPr>
        <p:spPr bwMode="gray">
          <a:xfrm>
            <a:off x="881566" y="607336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 bwMode="gray">
          <a:xfrm>
            <a:off x="9884458" y="2613787"/>
            <a:ext cx="65276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1878" y="982134"/>
            <a:ext cx="8453906" cy="2696632"/>
          </a:xfrm>
        </p:spPr>
        <p:txBody>
          <a:bodyPr/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945945" y="3678766"/>
            <a:ext cx="773121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029199"/>
            <a:ext cx="9244897" cy="997857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7D1197-BAE9-4BFA-9923-91414FA7A01C}" type="datetimeFigureOut">
              <a:rPr lang="en-IE" smtClean="0"/>
              <a:t>31/01/2022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19" name="Rectangle 18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39C43E-ACC2-43F0-9009-3BA7C128CE91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59862335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370667"/>
            <a:ext cx="8825660" cy="1822514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5024967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7D1197-BAE9-4BFA-9923-91414FA7A01C}" type="datetimeFigureOut">
              <a:rPr lang="en-IE" smtClean="0"/>
              <a:t>31/01/2022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39C43E-ACC2-43F0-9009-3BA7C128CE91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420494471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2"/>
            <a:ext cx="314187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3" y="3179764"/>
            <a:ext cx="314187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03500"/>
            <a:ext cx="314700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79763"/>
            <a:ext cx="314700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8135" y="2603501"/>
            <a:ext cx="314573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8329" y="3179762"/>
            <a:ext cx="3145536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40397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77240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7D1197-BAE9-4BFA-9923-91414FA7A01C}" type="datetimeFigureOut">
              <a:rPr lang="en-IE" smtClean="0"/>
              <a:t>31/01/2022</a:t>
            </a:fld>
            <a:endParaRPr lang="en-I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39C43E-ACC2-43F0-9009-3BA7C128CE91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06702377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532844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3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4" y="5109106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865" y="4532844"/>
            <a:ext cx="3050438" cy="576263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1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2" y="2603500"/>
            <a:ext cx="2691243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70172" y="5109105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2775" y="4532845"/>
            <a:ext cx="305109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2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2775" y="5109104"/>
            <a:ext cx="3051096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43" name="Straight Connector 42"/>
          <p:cNvCxnSpPr/>
          <p:nvPr/>
        </p:nvCxnSpPr>
        <p:spPr>
          <a:xfrm>
            <a:off x="440583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7797802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7D1197-BAE9-4BFA-9923-91414FA7A01C}" type="datetimeFigureOut">
              <a:rPr lang="en-IE" smtClean="0"/>
              <a:t>31/01/2022</a:t>
            </a:fld>
            <a:endParaRPr lang="en-I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561111" y="6391838"/>
            <a:ext cx="3644282" cy="304801"/>
          </a:xfrm>
        </p:spPr>
        <p:txBody>
          <a:bodyPr/>
          <a:lstStyle/>
          <a:p>
            <a:endParaRPr lang="en-I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39C43E-ACC2-43F0-9009-3BA7C128CE91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87846962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2603500"/>
            <a:ext cx="8825659" cy="3416300"/>
          </a:xfrm>
        </p:spPr>
        <p:txBody>
          <a:bodyPr vert="eaVert" anchor="t" anchorCtr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95439" y="6391838"/>
            <a:ext cx="990599" cy="304799"/>
          </a:xfrm>
        </p:spPr>
        <p:txBody>
          <a:bodyPr/>
          <a:lstStyle/>
          <a:p>
            <a:fld id="{887D1197-BAE9-4BFA-9923-91414FA7A01C}" type="datetimeFigureOut">
              <a:rPr lang="en-IE" smtClean="0"/>
              <a:t>31/01/2022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39C43E-ACC2-43F0-9009-3BA7C128CE91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66602267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 bwMode="gray"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85235" y="1278467"/>
            <a:ext cx="1409965" cy="4748590"/>
          </a:xfr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278467"/>
            <a:ext cx="6256025" cy="474859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53104" y="6391838"/>
            <a:ext cx="992135" cy="304799"/>
          </a:xfrm>
        </p:spPr>
        <p:txBody>
          <a:bodyPr/>
          <a:lstStyle/>
          <a:p>
            <a:fld id="{887D1197-BAE9-4BFA-9923-91414FA7A01C}" type="datetimeFigureOut">
              <a:rPr lang="en-IE" smtClean="0"/>
              <a:t>31/01/2022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39C43E-ACC2-43F0-9009-3BA7C128CE91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7558881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7" name="Rectangle 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19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4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4" y="973668"/>
            <a:ext cx="8761413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8761413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3104" y="6391838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fld id="{887D1197-BAE9-4BFA-9923-91414FA7A01C}" type="datetimeFigureOut">
              <a:rPr lang="en-IE" smtClean="0"/>
              <a:t>31/01/2022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61110" y="6391838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>
                <a:solidFill>
                  <a:schemeClr val="accent1"/>
                </a:solidFill>
              </a:defRPr>
            </a:lvl1pPr>
          </a:lstStyle>
          <a:p>
            <a:endParaRPr lang="en-IE"/>
          </a:p>
        </p:txBody>
      </p:sp>
      <p:sp>
        <p:nvSpPr>
          <p:cNvPr id="21" name="Rectangle 2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</a:defRPr>
            </a:lvl1pPr>
          </a:lstStyle>
          <a:p>
            <a:fld id="{DC39C43E-ACC2-43F0-9009-3BA7C128CE91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097599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xmlns="" id="{BDCFE9C4-92A2-4BCA-A08F-BB2255DD3E5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xmlns="" id="{F44BD0CB-DE89-4A7E-B5A1-6309E5BAEBF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E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7AD85091-530D-44DE-87DC-2E057F0163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9516"/>
            <a:ext cx="12192000" cy="68775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45202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5800A96-0B34-4825-9669-775AC975B2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IE" dirty="0"/>
              <a:t>First Year Team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EF31C497-3EB5-4116-B9BC-F672E95028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9125" y="2352675"/>
            <a:ext cx="11001375" cy="4438650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IE" b="1" dirty="0"/>
              <a:t>PRINCIPAL – Ms Dargan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IE" b="1" dirty="0"/>
              <a:t>DEPUTY PRINCIPALS- Ms Moran (FIRST YEARS)</a:t>
            </a:r>
          </a:p>
          <a:p>
            <a:pPr marL="0" indent="0">
              <a:buNone/>
            </a:pPr>
            <a:r>
              <a:rPr lang="en-IE" b="1" dirty="0"/>
              <a:t>                                         Mr Clarke</a:t>
            </a:r>
          </a:p>
          <a:p>
            <a:pPr marL="0" indent="0">
              <a:buNone/>
            </a:pPr>
            <a:r>
              <a:rPr lang="en-IE" b="1" dirty="0"/>
              <a:t>                                         Ms Molamphy</a:t>
            </a:r>
          </a:p>
          <a:p>
            <a:r>
              <a:rPr lang="en-IE" b="1" dirty="0"/>
              <a:t>YEAR HEAD – Mr. Redmond</a:t>
            </a:r>
          </a:p>
          <a:p>
            <a:r>
              <a:rPr lang="en-IE" b="1" dirty="0"/>
              <a:t>TUTORS</a:t>
            </a:r>
          </a:p>
          <a:p>
            <a:r>
              <a:rPr lang="en-IE" b="1" dirty="0"/>
              <a:t>CHAPLAIN- Ms C. Clarke</a:t>
            </a:r>
          </a:p>
          <a:p>
            <a:r>
              <a:rPr lang="en-IE" b="1" dirty="0"/>
              <a:t>GUIDANCE COUNSELLORS </a:t>
            </a:r>
          </a:p>
          <a:p>
            <a:r>
              <a:rPr lang="en-IE" b="1" dirty="0"/>
              <a:t>SPECIAL EDUCATION – Ms C. Cronin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3A65A827-B370-4DE4-B8DB-79986EE243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59621" y="3203713"/>
            <a:ext cx="4761388" cy="23837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81489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FF72CEFF-C888-41A3-877E-B690CF555A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4954" y="715617"/>
            <a:ext cx="8761413" cy="965015"/>
          </a:xfrm>
        </p:spPr>
        <p:txBody>
          <a:bodyPr/>
          <a:lstStyle/>
          <a:p>
            <a:pPr algn="ctr"/>
            <a:r>
              <a:rPr lang="en-IE" dirty="0"/>
              <a:t>Supports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DFB9C01B-CBA2-4B5C-BE8A-D2B07B78B8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8401" y="2998119"/>
            <a:ext cx="8053721" cy="3416300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n-IE" sz="1900" b="1" dirty="0"/>
              <a:t>Subject  Teachers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IE" sz="1900" b="1" dirty="0"/>
              <a:t>Tutor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IE" sz="1900" b="1" dirty="0"/>
              <a:t>Year Head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IE" sz="1900" b="1" dirty="0"/>
              <a:t>Deputy Principal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IE" sz="1900" b="1" dirty="0"/>
              <a:t>Special Education Needs Department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IE" sz="1900" b="1" dirty="0"/>
              <a:t>Guidance Counsellors &amp; Chaplain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IE" sz="1900" b="1" dirty="0"/>
              <a:t>Designated Liaison Person – Principal, Ms Dargan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IE" sz="1900" b="1" dirty="0"/>
              <a:t>Deputy Designated Liaison Person – Deputy Principal, Mr Clarke</a:t>
            </a:r>
          </a:p>
          <a:p>
            <a:endParaRPr lang="en-IE" b="1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8FA10F2A-9102-463D-A16F-EA051813A0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2269250"/>
            <a:ext cx="5639090" cy="3018546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6A99692C-8BA7-4853-8DB9-B5970364997E}"/>
              </a:ext>
            </a:extLst>
          </p:cNvPr>
          <p:cNvSpPr txBox="1"/>
          <p:nvPr/>
        </p:nvSpPr>
        <p:spPr>
          <a:xfrm>
            <a:off x="5989699" y="4850474"/>
            <a:ext cx="3820367" cy="43732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42070227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4FEFCEB-25B4-495C-BE2C-11800C03A8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IE" dirty="0"/>
              <a:t>First Year Induction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60F36A29-ACFA-4473-A64E-0C691A933D1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IE" sz="2400" b="1" dirty="0"/>
              <a:t>Assemblies &amp; Introductions</a:t>
            </a:r>
          </a:p>
          <a:p>
            <a:r>
              <a:rPr lang="en-IE" sz="2400" b="1" dirty="0"/>
              <a:t>Tutor Groups – Timetable</a:t>
            </a:r>
          </a:p>
          <a:p>
            <a:r>
              <a:rPr lang="en-IE" sz="2400" b="1" dirty="0"/>
              <a:t>Buddy System – School Tour</a:t>
            </a:r>
          </a:p>
          <a:p>
            <a:r>
              <a:rPr lang="en-IE" sz="2400" b="1" dirty="0"/>
              <a:t>Lockers</a:t>
            </a:r>
          </a:p>
          <a:p>
            <a:r>
              <a:rPr lang="en-IE" sz="2400" b="1" dirty="0"/>
              <a:t>Advice from First Years</a:t>
            </a:r>
          </a:p>
          <a:p>
            <a:r>
              <a:rPr lang="en-IE" sz="2400" b="1" dirty="0"/>
              <a:t>Friendship Week</a:t>
            </a:r>
          </a:p>
          <a:p>
            <a:r>
              <a:rPr lang="en-IE" sz="2400" b="1" dirty="0"/>
              <a:t>Prefects &amp; Student Council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F33A3012-FD54-4851-A02F-B91CCFE358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27265" y="2359508"/>
            <a:ext cx="2426310" cy="213898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ECB263AB-9938-40BC-A99F-BDB79EF282F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55026" y="4311650"/>
            <a:ext cx="2983462" cy="19521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43391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881B98DD-74FF-4A81-B7C8-36A0C1E7FC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IE" dirty="0"/>
              <a:t>The School Day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20D419A5-BF82-4378-9845-1B6D2C9A86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2832" y="2468032"/>
            <a:ext cx="8825659" cy="3416300"/>
          </a:xfrm>
        </p:spPr>
        <p:txBody>
          <a:bodyPr>
            <a:normAutofit fontScale="92500" lnSpcReduction="10000"/>
          </a:bodyPr>
          <a:lstStyle/>
          <a:p>
            <a:r>
              <a:rPr lang="en-IE" sz="2400" b="1" dirty="0"/>
              <a:t>8.40am Bell – at class with books etc</a:t>
            </a:r>
          </a:p>
          <a:p>
            <a:r>
              <a:rPr lang="en-IE" sz="2400" b="1" dirty="0"/>
              <a:t>4 classes (40 mins each) – break from 11.25 – 11.35</a:t>
            </a:r>
          </a:p>
          <a:p>
            <a:r>
              <a:rPr lang="en-IE" sz="2400" b="1" dirty="0"/>
              <a:t>2 classes (40 mins each) – Lunch from 12.55 – 1.55</a:t>
            </a:r>
          </a:p>
          <a:p>
            <a:r>
              <a:rPr lang="en-IE" sz="2400" b="1" dirty="0"/>
              <a:t>Bring or buy lunch</a:t>
            </a:r>
          </a:p>
          <a:p>
            <a:r>
              <a:rPr lang="en-IE" sz="2400" b="1" dirty="0"/>
              <a:t>Permission to go home – by agreement with school</a:t>
            </a:r>
          </a:p>
          <a:p>
            <a:r>
              <a:rPr lang="en-IE" sz="2400" b="1" dirty="0"/>
              <a:t>No permission to go to Dunnes, SPAR or PSLC etc</a:t>
            </a:r>
          </a:p>
          <a:p>
            <a:r>
              <a:rPr lang="en-IE" sz="2400" b="1" dirty="0"/>
              <a:t>3 classes (40 mins each)</a:t>
            </a:r>
          </a:p>
          <a:p>
            <a:r>
              <a:rPr lang="en-IE" sz="2400" b="1" dirty="0"/>
              <a:t>School finishes at 3.55pm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B03CBF54-E7F3-4C2E-BDBF-7EBBAC1979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08334" y="4176182"/>
            <a:ext cx="2421636" cy="2162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05942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CCCAC63A-BE56-48A0-BCBC-DC559DBCBC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IE" dirty="0"/>
              <a:t>Other Areas of Learning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92F89316-884D-4F3F-9FB7-63E1B1401A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6592" y="2385391"/>
            <a:ext cx="9424022" cy="3634409"/>
          </a:xfrm>
        </p:spPr>
        <p:txBody>
          <a:bodyPr>
            <a:normAutofit/>
          </a:bodyPr>
          <a:lstStyle/>
          <a:p>
            <a:r>
              <a:rPr lang="en-IE" sz="2800" b="1" dirty="0"/>
              <a:t>Get involved</a:t>
            </a:r>
          </a:p>
          <a:p>
            <a:r>
              <a:rPr lang="en-IE" sz="2800" b="1" dirty="0"/>
              <a:t>Skills</a:t>
            </a:r>
          </a:p>
          <a:p>
            <a:r>
              <a:rPr lang="en-IE" sz="2800" b="1" dirty="0"/>
              <a:t>Social</a:t>
            </a:r>
          </a:p>
          <a:p>
            <a:r>
              <a:rPr lang="en-IE" sz="2800" b="1" dirty="0"/>
              <a:t>School Identity</a:t>
            </a:r>
          </a:p>
          <a:p>
            <a:r>
              <a:rPr lang="en-IE" sz="2800" b="1" dirty="0"/>
              <a:t>Wide Variety</a:t>
            </a:r>
          </a:p>
          <a:p>
            <a:r>
              <a:rPr lang="en-IE" sz="2800" b="1" dirty="0"/>
              <a:t>Student Council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F0F5C2FC-F3C8-461C-8903-55E078ECAF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73649" y="3821181"/>
            <a:ext cx="1582392" cy="159580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ED264FBA-2F12-4A61-B02C-29E2529CA42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35038" y="4960999"/>
            <a:ext cx="1638932" cy="159580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xmlns="" id="{54699898-59EC-4AEF-B534-4C1BF40565D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35660" y="3183292"/>
            <a:ext cx="1706694" cy="143579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xmlns="" id="{454F217B-F3A1-4FC9-A49E-88F279DE3BC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501933" y="3901187"/>
            <a:ext cx="1133475" cy="1171575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xmlns="" id="{3C52786B-0691-4BE4-8D87-2D5E696ACA2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695289" y="5518209"/>
            <a:ext cx="3267075" cy="1038225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xmlns="" id="{11B45A5D-F42D-4345-874E-487AA553BB5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242354" y="2316370"/>
            <a:ext cx="1581150" cy="152400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xmlns="" id="{DF9AA808-6347-4FDD-B96D-4965F3B4EFB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171664" y="2145334"/>
            <a:ext cx="1790700" cy="1704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868885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6B59A9A3-0900-4881-93F9-1EAB9AC698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IE" dirty="0"/>
              <a:t>Uniform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C8E3B005-EC5B-4BE5-961E-F61B68CCB1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8627" y="2464905"/>
            <a:ext cx="7036904" cy="4174434"/>
          </a:xfrm>
        </p:spPr>
        <p:txBody>
          <a:bodyPr>
            <a:normAutofit/>
          </a:bodyPr>
          <a:lstStyle/>
          <a:p>
            <a:r>
              <a:rPr lang="en-IE" b="1" u="sng" dirty="0"/>
              <a:t>SCHOOL JUMPER, SHIRT, TIE, TROUSERS/SKIRT, BLACK LEATHER OR LEATHER LOOK SHOE, SCHOOL JACKET</a:t>
            </a:r>
          </a:p>
          <a:p>
            <a:r>
              <a:rPr lang="en-IE" dirty="0"/>
              <a:t>Label everything!</a:t>
            </a:r>
          </a:p>
          <a:p>
            <a:r>
              <a:rPr lang="en-IE" dirty="0"/>
              <a:t>Appearance Rules – </a:t>
            </a:r>
          </a:p>
          <a:p>
            <a:pPr lvl="1"/>
            <a:r>
              <a:rPr lang="en-IE" dirty="0"/>
              <a:t>Make-Up, False tan, Face piercings, any form of false nail, Nail Varnish</a:t>
            </a:r>
          </a:p>
          <a:p>
            <a:pPr lvl="1"/>
            <a:r>
              <a:rPr lang="en-IE" dirty="0"/>
              <a:t>Hair must be a natural colour</a:t>
            </a:r>
          </a:p>
          <a:p>
            <a:pPr lvl="1"/>
            <a:r>
              <a:rPr lang="en-IE" dirty="0"/>
              <a:t>EARRINGS – Single stud earrings in both ears or a pair of sleeper earrings in both ears</a:t>
            </a:r>
          </a:p>
          <a:p>
            <a:r>
              <a:rPr lang="en-IE" dirty="0"/>
              <a:t>Outward expression of school identification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2A03D78B-1D66-4A2B-9EBD-C2565ECAB5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8196" y="2464905"/>
            <a:ext cx="4316342" cy="3603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779192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31047209-D9C6-4A5D-A2E6-8055979544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IE" dirty="0"/>
              <a:t>VSware System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E31EF093-1890-4ACC-A72D-12C7B6C2A9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0799" y="2468032"/>
            <a:ext cx="7299932" cy="3416300"/>
          </a:xfrm>
        </p:spPr>
        <p:txBody>
          <a:bodyPr>
            <a:normAutofit fontScale="92500" lnSpcReduction="10000"/>
          </a:bodyPr>
          <a:lstStyle/>
          <a:p>
            <a:r>
              <a:rPr lang="en-IE" sz="2400" b="1" dirty="0"/>
              <a:t>Online system that records attendance </a:t>
            </a:r>
          </a:p>
          <a:p>
            <a:r>
              <a:rPr lang="en-IE" sz="2400" b="1" dirty="0"/>
              <a:t>Parental access to view their son/daughter’s attendance and behaviour</a:t>
            </a:r>
          </a:p>
          <a:p>
            <a:r>
              <a:rPr lang="en-IE" sz="2400" b="1" dirty="0"/>
              <a:t>Also provide parents with access to view Term Reports</a:t>
            </a:r>
          </a:p>
          <a:p>
            <a:r>
              <a:rPr lang="en-IE" sz="2400" b="1" dirty="0"/>
              <a:t>If your son/daughter is late or absent from school you will receive a text informing you</a:t>
            </a:r>
          </a:p>
          <a:p>
            <a:r>
              <a:rPr lang="en-IE" sz="2400" b="1" dirty="0"/>
              <a:t>Please ensure we have your correct phone number and email address</a:t>
            </a:r>
          </a:p>
          <a:p>
            <a:endParaRPr lang="en-IE" b="1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77F5A9C8-E531-4903-907C-7A3AE52E3B1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96318" y="2630147"/>
            <a:ext cx="3895682" cy="33469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03824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C255260-C049-4DFC-BF3A-299F7310C2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IE" dirty="0"/>
              <a:t>School Website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9A7AF19A-D929-40E1-8369-BC2742895E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0088" y="2464904"/>
            <a:ext cx="9450526" cy="3554896"/>
          </a:xfrm>
        </p:spPr>
        <p:txBody>
          <a:bodyPr>
            <a:noAutofit/>
          </a:bodyPr>
          <a:lstStyle/>
          <a:p>
            <a:r>
              <a:rPr lang="en-IE" sz="2800" b="1" dirty="0"/>
              <a:t>Code of Behaviour – Read with your son/daughter</a:t>
            </a:r>
          </a:p>
          <a:p>
            <a:r>
              <a:rPr lang="en-IE" sz="2800" b="1" dirty="0"/>
              <a:t>Policies</a:t>
            </a:r>
          </a:p>
          <a:p>
            <a:r>
              <a:rPr lang="en-IE" sz="2800" b="1" dirty="0"/>
              <a:t>Calendar, Activities, Meetings</a:t>
            </a:r>
          </a:p>
          <a:p>
            <a:r>
              <a:rPr lang="en-IE" sz="2800" b="1" dirty="0"/>
              <a:t>Uniform, Booklist, Rules</a:t>
            </a:r>
          </a:p>
          <a:p>
            <a:r>
              <a:rPr lang="en-IE" sz="2800" b="1" dirty="0"/>
              <a:t>Reflects our very active school community</a:t>
            </a:r>
          </a:p>
          <a:p>
            <a:r>
              <a:rPr lang="en-IE" sz="2800" b="1" dirty="0"/>
              <a:t>Twitter @portmarnockcs</a:t>
            </a:r>
          </a:p>
          <a:p>
            <a:r>
              <a:rPr lang="en-IE" sz="2800" b="1" dirty="0"/>
              <a:t>Facebook @PortmarnockCS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B1CC91ED-C62A-4700-8C28-BE664B82F9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16799" y="3061252"/>
            <a:ext cx="3297949" cy="169420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FCA0FC46-4901-4378-91E7-0CE70CFCC38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68912" y="5232447"/>
            <a:ext cx="1733550" cy="1571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844802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64E3A1DD-FFEE-4A33-82F8-E871CF62EF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4954" y="973668"/>
            <a:ext cx="9698576" cy="706964"/>
          </a:xfrm>
        </p:spPr>
        <p:txBody>
          <a:bodyPr/>
          <a:lstStyle/>
          <a:p>
            <a:pPr algn="ctr"/>
            <a:r>
              <a:rPr lang="en-IE" dirty="0"/>
              <a:t>School Journal and Homework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640E50F1-14AA-46B9-A441-B39710BDDA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0067" y="2468032"/>
            <a:ext cx="7326437" cy="3416300"/>
          </a:xfrm>
        </p:spPr>
        <p:txBody>
          <a:bodyPr>
            <a:normAutofit fontScale="92500" lnSpcReduction="10000"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n-IE" sz="2400" b="1" dirty="0"/>
              <a:t>Homework, signed, book check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IE" sz="2400" b="1" dirty="0"/>
              <a:t>Notes for absences, appointments etc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IE" sz="2400" b="1" dirty="0"/>
              <a:t>Notes from teachers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IE" sz="2400" b="1" dirty="0"/>
              <a:t>Permission to leave class/phone home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IE" sz="2400" b="1" dirty="0"/>
              <a:t>Learning advice &amp; aids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IE" sz="2400" b="1" dirty="0"/>
              <a:t>Signed every night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IE" sz="2400" b="1" dirty="0"/>
              <a:t>Bought in school – pay online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IE" sz="2400" b="1" dirty="0"/>
              <a:t>Studyclix.ie account</a:t>
            </a:r>
            <a:endParaRPr lang="en-IE" b="1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D5741979-2DFA-4560-BB8F-00F5FEBF24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21217" y="2968486"/>
            <a:ext cx="4450716" cy="31867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334913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517C386B-15E7-4E90-8965-963FC05DB2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IE" dirty="0"/>
              <a:t>CAT4 Assessment – 29 January 2022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C5D57DE0-1F85-4FA8-8825-68E54A55CD7C}"/>
              </a:ext>
            </a:extLst>
          </p:cNvPr>
          <p:cNvSpPr txBox="1"/>
          <p:nvPr/>
        </p:nvSpPr>
        <p:spPr>
          <a:xfrm>
            <a:off x="901148" y="2385390"/>
            <a:ext cx="10050870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en-IE" sz="2800" b="1" dirty="0"/>
              <a:t>9am – Saturday 29 January 2022 -  PE Hall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GB" sz="2800" dirty="0"/>
              <a:t>Bring </a:t>
            </a:r>
            <a:r>
              <a:rPr lang="en-GB" sz="2800" b="1" dirty="0"/>
              <a:t>a pencil, pen, a ruler and an eraser</a:t>
            </a:r>
            <a:r>
              <a:rPr lang="en-GB" sz="2800" dirty="0"/>
              <a:t> 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GB" sz="2800" dirty="0"/>
              <a:t>Students should </a:t>
            </a:r>
            <a:r>
              <a:rPr lang="en-GB" sz="2800" b="1" dirty="0"/>
              <a:t>wear their primary school uniform/ school tracksuit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GB" sz="2800" b="1" dirty="0"/>
              <a:t>Facial coverings must be worn by all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GB" sz="2800" b="1" dirty="0"/>
              <a:t>No food or drink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GB" sz="2800" dirty="0"/>
              <a:t>Assessment will be completed by 12.30pm HOWEVER it is recommended that </a:t>
            </a:r>
            <a:r>
              <a:rPr lang="en-GB" sz="2800" b="1" dirty="0"/>
              <a:t>parents/guardians are present to collect students from 12pm onwards</a:t>
            </a:r>
            <a:endParaRPr lang="en-IE" sz="2800" dirty="0"/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103538334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 Boardroom">
  <a:themeElements>
    <a:clrScheme name="Ion Boardroom">
      <a:dk1>
        <a:sysClr val="windowText" lastClr="000000"/>
      </a:dk1>
      <a:lt1>
        <a:sysClr val="window" lastClr="FFFFFF"/>
      </a:lt1>
      <a:dk2>
        <a:srgbClr val="3B3059"/>
      </a:dk2>
      <a:lt2>
        <a:srgbClr val="EBEBEB"/>
      </a:lt2>
      <a:accent1>
        <a:srgbClr val="B31166"/>
      </a:accent1>
      <a:accent2>
        <a:srgbClr val="E33D6F"/>
      </a:accent2>
      <a:accent3>
        <a:srgbClr val="E45F3C"/>
      </a:accent3>
      <a:accent4>
        <a:srgbClr val="E9943A"/>
      </a:accent4>
      <a:accent5>
        <a:srgbClr val="9B6BF2"/>
      </a:accent5>
      <a:accent6>
        <a:srgbClr val="D53DD0"/>
      </a:accent6>
      <a:hlink>
        <a:srgbClr val="8F8F8F"/>
      </a:hlink>
      <a:folHlink>
        <a:srgbClr val="A5A5A5"/>
      </a:folHlink>
    </a:clrScheme>
    <a:fontScheme name="Ion Boardroom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 Boardroom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24000"/>
                <a:satMod val="148000"/>
                <a:lumMod val="12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91000"/>
                <a:satMod val="164000"/>
                <a:lumMod val="74000"/>
              </a:schemeClr>
              <a:schemeClr val="phClr">
                <a:hueMod val="124000"/>
                <a:satMod val="140000"/>
                <a:lumMod val="14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B8502691-933B-45FE-8764-BA278511EF2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 Boardroom</Template>
  <TotalTime>2994</TotalTime>
  <Words>448</Words>
  <Application>Microsoft Office PowerPoint</Application>
  <PresentationFormat>Widescreen</PresentationFormat>
  <Paragraphs>81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7" baseType="lpstr">
      <vt:lpstr>Arial</vt:lpstr>
      <vt:lpstr>Calibri</vt:lpstr>
      <vt:lpstr>Century Gothic</vt:lpstr>
      <vt:lpstr>Wingdings</vt:lpstr>
      <vt:lpstr>Wingdings 3</vt:lpstr>
      <vt:lpstr>Ion Boardroom</vt:lpstr>
      <vt:lpstr>PowerPoint Presentation</vt:lpstr>
      <vt:lpstr>First Year Team</vt:lpstr>
      <vt:lpstr>Supports</vt:lpstr>
      <vt:lpstr>First Year Induction</vt:lpstr>
      <vt:lpstr>The School Day</vt:lpstr>
      <vt:lpstr>Other Areas of Learning</vt:lpstr>
      <vt:lpstr>Uniform</vt:lpstr>
      <vt:lpstr>VSware System</vt:lpstr>
      <vt:lpstr>School Website</vt:lpstr>
      <vt:lpstr>School Journal and Homework</vt:lpstr>
      <vt:lpstr>CAT4 Assessment – 29 January 2022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FIRST YEAR PARENT’S INFORMATION EVENING</dc:title>
  <dc:creator>orla molamphy</dc:creator>
  <cp:lastModifiedBy>D.Clarke</cp:lastModifiedBy>
  <cp:revision>57</cp:revision>
  <cp:lastPrinted>2022-01-27T16:10:32Z</cp:lastPrinted>
  <dcterms:created xsi:type="dcterms:W3CDTF">2021-10-21T14:45:07Z</dcterms:created>
  <dcterms:modified xsi:type="dcterms:W3CDTF">2022-01-31T13:44:47Z</dcterms:modified>
</cp:coreProperties>
</file>