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13" r:id="rId2"/>
    <p:sldId id="257" r:id="rId3"/>
    <p:sldId id="271" r:id="rId4"/>
    <p:sldId id="268" r:id="rId5"/>
    <p:sldId id="267" r:id="rId6"/>
    <p:sldId id="314" r:id="rId7"/>
    <p:sldId id="316" r:id="rId8"/>
    <p:sldId id="317" r:id="rId9"/>
    <p:sldId id="315" r:id="rId10"/>
    <p:sldId id="276" r:id="rId11"/>
    <p:sldId id="266" r:id="rId12"/>
    <p:sldId id="277" r:id="rId13"/>
    <p:sldId id="280" r:id="rId14"/>
    <p:sldId id="318" r:id="rId15"/>
    <p:sldId id="310" r:id="rId16"/>
    <p:sldId id="320" r:id="rId17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6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00D3E351-5DB3-46E7-B185-0FEC3DC93F0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153" tIns="46077" rIns="92153" bIns="460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5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2FE37B71-D1D2-4C41-A338-E3EBEC429E1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44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85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47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013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576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34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2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412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548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4127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22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557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862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944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7023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46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602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588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03/02/2023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75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dmin@portmarnockcommunityschool.i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DCFE9C4-92A2-4BCA-A08F-BB2255DD3E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F44BD0CB-DE89-4A7E-B5A1-6309E5BAE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D85091-530D-44DE-87DC-2E057F016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16"/>
            <a:ext cx="12192000" cy="68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2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800A96-0B34-4825-9669-775AC975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First Year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31C497-3EB5-4116-B9BC-F672E950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2352675"/>
            <a:ext cx="11001375" cy="44386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ACTING PRINCIPAL – Mr Clarke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DEPUTY PRINCIPALS- Ms Molamphy (FIRST YEARS)</a:t>
            </a:r>
          </a:p>
          <a:p>
            <a:pPr marL="0" indent="0">
              <a:buNone/>
            </a:pPr>
            <a:r>
              <a:rPr lang="en-IE" b="1" dirty="0"/>
              <a:t>                                         Ms Coleman (Acting)</a:t>
            </a:r>
          </a:p>
          <a:p>
            <a:pPr marL="0" indent="0">
              <a:buNone/>
            </a:pPr>
            <a:r>
              <a:rPr lang="en-IE" b="1" dirty="0"/>
              <a:t>                                         Ms Moran</a:t>
            </a:r>
          </a:p>
          <a:p>
            <a:r>
              <a:rPr lang="en-IE" b="1" dirty="0"/>
              <a:t>YEAR HEAD – Ms Norris</a:t>
            </a:r>
          </a:p>
          <a:p>
            <a:r>
              <a:rPr lang="en-IE" b="1" dirty="0"/>
              <a:t>TUTORS</a:t>
            </a:r>
          </a:p>
          <a:p>
            <a:r>
              <a:rPr lang="en-IE" b="1" dirty="0"/>
              <a:t>CHAPLAIN- Ms C. Clarke</a:t>
            </a:r>
          </a:p>
          <a:p>
            <a:r>
              <a:rPr lang="en-IE" b="1" dirty="0"/>
              <a:t>GUIDANCE COUNSELLORS </a:t>
            </a:r>
          </a:p>
          <a:p>
            <a:r>
              <a:rPr lang="en-IE" b="1" dirty="0"/>
              <a:t>SPECIAL EDUCATION – Ms C. Cronin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65A827-B370-4DE4-B8DB-79986EE24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621" y="3203713"/>
            <a:ext cx="4761388" cy="238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C594F2-DE74-4B33-9660-7CD09E4C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SUPPORTS</a:t>
            </a:r>
          </a:p>
        </p:txBody>
      </p:sp>
      <p:pic>
        <p:nvPicPr>
          <p:cNvPr id="3074" name="Picture 2" descr="Find support - Aspergillosis Patients &amp;amp; Carers Support provided by the NHS  National Aspergillosis Centre, UK">
            <a:extLst>
              <a:ext uri="{FF2B5EF4-FFF2-40B4-BE49-F238E27FC236}">
                <a16:creationId xmlns:a16="http://schemas.microsoft.com/office/drawing/2014/main" xmlns="" id="{4674DC8C-ED4C-4C59-817D-3CE44DE4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447925"/>
            <a:ext cx="9525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01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72CEFF-C888-41A3-877E-B690CF55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15617"/>
            <a:ext cx="8761413" cy="965015"/>
          </a:xfrm>
        </p:spPr>
        <p:txBody>
          <a:bodyPr/>
          <a:lstStyle/>
          <a:p>
            <a:pPr algn="ctr"/>
            <a:r>
              <a:rPr lang="en-IE" dirty="0"/>
              <a:t>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B9C01B-CBA2-4B5C-BE8A-D2B07B78B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401" y="2998119"/>
            <a:ext cx="8053721" cy="34163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Subject  Teachers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Tutor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Year Head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Deputy Principal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Special Education Needs Department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Guidance Counsellors &amp; Chaplain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Designated Liaison Person – Acting Principal, Mr Clarke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Deputy Designated Liaison Person – Deputy Principal, Ms Molamphy</a:t>
            </a:r>
          </a:p>
          <a:p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FA10F2A-9102-463D-A16F-EA051813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69250"/>
            <a:ext cx="5639090" cy="30185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99692C-8BA7-4853-8DB9-B5970364997E}"/>
              </a:ext>
            </a:extLst>
          </p:cNvPr>
          <p:cNvSpPr txBox="1"/>
          <p:nvPr/>
        </p:nvSpPr>
        <p:spPr>
          <a:xfrm>
            <a:off x="5989699" y="4850474"/>
            <a:ext cx="3820367" cy="437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070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31ABA8-5767-499E-82AF-ADDBD8BE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COMMUNICATION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434E00-692B-434E-A145-04CC4756C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968750"/>
          </a:xfrm>
        </p:spPr>
        <p:txBody>
          <a:bodyPr>
            <a:normAutofit fontScale="92500" lnSpcReduction="20000"/>
          </a:bodyPr>
          <a:lstStyle/>
          <a:p>
            <a:r>
              <a:rPr lang="en-IE" b="1" u="sng" dirty="0"/>
              <a:t>CLASSROOM – TEACHER </a:t>
            </a:r>
            <a:r>
              <a:rPr lang="en-IE" b="1" dirty="0"/>
              <a:t>–teachers may contact you regarding how the student is doing, behaviour, homework concerns etc</a:t>
            </a:r>
          </a:p>
          <a:p>
            <a:r>
              <a:rPr lang="en-IE" b="1" u="sng" dirty="0"/>
              <a:t>PASTORAL – TUTOR- </a:t>
            </a:r>
            <a:r>
              <a:rPr lang="en-IE" b="1" dirty="0"/>
              <a:t>tutors from time to time may check with parents regarding your son/daughter</a:t>
            </a:r>
          </a:p>
          <a:p>
            <a:r>
              <a:rPr lang="en-IE" b="1" u="sng" dirty="0"/>
              <a:t>YEAR HEAD- </a:t>
            </a:r>
            <a:r>
              <a:rPr lang="en-IE" b="1" dirty="0"/>
              <a:t>Year Head’s contact parents regarding several issues- pastoral, concerns, behaviour, incidences</a:t>
            </a:r>
          </a:p>
          <a:p>
            <a:r>
              <a:rPr lang="en-IE" b="1" u="sng" dirty="0"/>
              <a:t>DEPUTY PRINCIPAL/ PRINCIPAL </a:t>
            </a:r>
            <a:r>
              <a:rPr lang="en-IE" b="1" dirty="0"/>
              <a:t>-if any issue has arisen that requires the attention of Senior Management, the Deputy Principal or Principal will be in touch or arrange a meeting.</a:t>
            </a:r>
          </a:p>
          <a:p>
            <a:r>
              <a:rPr lang="en-IE" b="1" dirty="0"/>
              <a:t>If you as the parent/guardian want to make an appointment, speak with a teacher, senior management or have any issues of concerns, please contact the Office at (01)8038056 or email </a:t>
            </a:r>
            <a:r>
              <a:rPr lang="en-IE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www.admin@portmarnockcommunityschool.ie</a:t>
            </a:r>
            <a:endParaRPr lang="en-I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E" b="1" dirty="0">
                <a:solidFill>
                  <a:srgbClr val="FF0000"/>
                </a:solidFill>
              </a:rPr>
              <a:t>      </a:t>
            </a:r>
            <a:r>
              <a:rPr lang="en-IE" b="1" dirty="0">
                <a:solidFill>
                  <a:schemeClr val="tx1"/>
                </a:solidFill>
              </a:rPr>
              <a:t>The Office will forward your email or message to the parties concerned.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>
                <a:solidFill>
                  <a:schemeClr val="tx1"/>
                </a:solidFill>
              </a:rPr>
              <a:t>Allow time for teachers to get back to you</a:t>
            </a:r>
          </a:p>
        </p:txBody>
      </p:sp>
    </p:spTree>
    <p:extLst>
      <p:ext uri="{BB962C8B-B14F-4D97-AF65-F5344CB8AC3E}">
        <p14:creationId xmlns:p14="http://schemas.microsoft.com/office/powerpoint/2010/main" val="2538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FEFCEB-25B4-495C-BE2C-11800C03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First Year Induction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F36A29-ACFA-4473-A64E-0C691A933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400" b="1" dirty="0"/>
              <a:t>Assemblies &amp; Introductions</a:t>
            </a:r>
          </a:p>
          <a:p>
            <a:r>
              <a:rPr lang="en-IE" sz="2400" b="1" dirty="0"/>
              <a:t>Tutor Groups – Timetable</a:t>
            </a:r>
          </a:p>
          <a:p>
            <a:r>
              <a:rPr lang="en-IE" sz="2400" b="1" dirty="0"/>
              <a:t>Buddy System – School Tour</a:t>
            </a:r>
          </a:p>
          <a:p>
            <a:r>
              <a:rPr lang="en-IE" sz="2400" b="1" dirty="0"/>
              <a:t>Lockers</a:t>
            </a:r>
          </a:p>
          <a:p>
            <a:r>
              <a:rPr lang="en-IE" sz="2400" b="1" dirty="0"/>
              <a:t>Advice from First Years</a:t>
            </a:r>
          </a:p>
          <a:p>
            <a:r>
              <a:rPr lang="en-IE" sz="2400" b="1" dirty="0"/>
              <a:t>Friendship Week</a:t>
            </a:r>
          </a:p>
          <a:p>
            <a:r>
              <a:rPr lang="en-IE" sz="2400" b="1" dirty="0"/>
              <a:t>Prefects &amp; Student Council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33A3012-FD54-4851-A02F-B91CCFE35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265" y="2359508"/>
            <a:ext cx="2426310" cy="2138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CB263AB-9938-40BC-A99F-BDB79EF28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026" y="4311650"/>
            <a:ext cx="2983462" cy="195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3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1B98DD-74FF-4A81-B7C8-36A0C1E7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The School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D419A5-BF82-4378-9845-1B6D2C9A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32" y="2468032"/>
            <a:ext cx="8825659" cy="3416300"/>
          </a:xfrm>
        </p:spPr>
        <p:txBody>
          <a:bodyPr>
            <a:normAutofit fontScale="92500" lnSpcReduction="10000"/>
          </a:bodyPr>
          <a:lstStyle/>
          <a:p>
            <a:r>
              <a:rPr lang="en-IE" sz="2400" b="1" dirty="0"/>
              <a:t>8.40am Bell – at class with books etc</a:t>
            </a:r>
          </a:p>
          <a:p>
            <a:r>
              <a:rPr lang="en-IE" sz="2400" b="1" dirty="0"/>
              <a:t>4 classes (40 mins each) – break from 11.25 – 11.35</a:t>
            </a:r>
          </a:p>
          <a:p>
            <a:r>
              <a:rPr lang="en-IE" sz="2400" b="1" dirty="0"/>
              <a:t>2 classes (40 mins each) – Lunch from 12.55 – 1.55</a:t>
            </a:r>
          </a:p>
          <a:p>
            <a:r>
              <a:rPr lang="en-IE" sz="2400" b="1" dirty="0"/>
              <a:t>Bring or buy lunch</a:t>
            </a:r>
          </a:p>
          <a:p>
            <a:r>
              <a:rPr lang="en-IE" sz="2400" b="1" dirty="0"/>
              <a:t>Permission to go home – by agreement with school</a:t>
            </a:r>
          </a:p>
          <a:p>
            <a:r>
              <a:rPr lang="en-IE" sz="2400" b="1" dirty="0"/>
              <a:t>No permission to go to Dunnes, SPAR or PSLC etc</a:t>
            </a:r>
          </a:p>
          <a:p>
            <a:r>
              <a:rPr lang="en-IE" sz="2400" b="1" dirty="0"/>
              <a:t>3 classes (40 mins each)</a:t>
            </a:r>
          </a:p>
          <a:p>
            <a:r>
              <a:rPr lang="en-IE" sz="2400" b="1" dirty="0"/>
              <a:t>School finishes at 3.55pm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3CBF54-E7F3-4C2E-BDBF-7EBBAC197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334" y="4176182"/>
            <a:ext cx="2421636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9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CAC63A-BE56-48A0-BCBC-DC559DBC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Other Areas of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F89316-884D-4F3F-9FB7-63E1B1401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2" y="2385391"/>
            <a:ext cx="9424022" cy="3634409"/>
          </a:xfrm>
        </p:spPr>
        <p:txBody>
          <a:bodyPr>
            <a:normAutofit/>
          </a:bodyPr>
          <a:lstStyle/>
          <a:p>
            <a:r>
              <a:rPr lang="en-IE" sz="2800" b="1" dirty="0"/>
              <a:t>Get involved</a:t>
            </a:r>
          </a:p>
          <a:p>
            <a:r>
              <a:rPr lang="en-IE" sz="2800" b="1" dirty="0"/>
              <a:t>Skills</a:t>
            </a:r>
          </a:p>
          <a:p>
            <a:r>
              <a:rPr lang="en-IE" sz="2800" b="1" dirty="0"/>
              <a:t>Social</a:t>
            </a:r>
          </a:p>
          <a:p>
            <a:r>
              <a:rPr lang="en-IE" sz="2800" b="1" dirty="0"/>
              <a:t>School Identity</a:t>
            </a:r>
          </a:p>
          <a:p>
            <a:r>
              <a:rPr lang="en-IE" sz="2800" b="1" dirty="0"/>
              <a:t>Wide Variety</a:t>
            </a:r>
          </a:p>
          <a:p>
            <a:r>
              <a:rPr lang="en-IE" sz="2800" b="1" dirty="0"/>
              <a:t>Student Council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F5C2FC-F3C8-461C-8903-55E078ECA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649" y="3821181"/>
            <a:ext cx="1582392" cy="1595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264FBA-2F12-4A61-B02C-29E2529CA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38" y="4960999"/>
            <a:ext cx="1638932" cy="1595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699898-59EC-4AEF-B534-4C1BF4056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660" y="3183292"/>
            <a:ext cx="1706694" cy="1435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54F217B-F3A1-4FC9-A49E-88F279DE3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1933" y="3901187"/>
            <a:ext cx="1133475" cy="1171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C52786B-0691-4BE4-8D87-2D5E696AC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5289" y="5518209"/>
            <a:ext cx="3267075" cy="1038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1B45A5D-F42D-4345-874E-487AA553BB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354" y="2316370"/>
            <a:ext cx="1581150" cy="152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F9AA808-6347-4FDD-B96D-4965F3B4E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1664" y="2145334"/>
            <a:ext cx="17907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8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59A9A3-0900-4881-93F9-1EAB9AC6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Uniform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3B005-EC5B-4BE5-961E-F61B68CC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7" y="2464905"/>
            <a:ext cx="7036904" cy="4174434"/>
          </a:xfrm>
        </p:spPr>
        <p:txBody>
          <a:bodyPr>
            <a:normAutofit fontScale="85000" lnSpcReduction="10000"/>
          </a:bodyPr>
          <a:lstStyle/>
          <a:p>
            <a:r>
              <a:rPr lang="en-IE" b="1" u="sng" dirty="0"/>
              <a:t>SCHOOL JUMPER, SHIRT, TIE, TROUSERS/SKIRT, </a:t>
            </a:r>
            <a:r>
              <a:rPr lang="en-IE" b="1" i="1" u="sng" dirty="0">
                <a:solidFill>
                  <a:srgbClr val="FF0000"/>
                </a:solidFill>
              </a:rPr>
              <a:t>BLACK LEATHER OR LEATHER LOOK SHOES</a:t>
            </a:r>
          </a:p>
          <a:p>
            <a:r>
              <a:rPr lang="en-IE" b="1" u="sng" dirty="0"/>
              <a:t>SCHOOL JACKET:  </a:t>
            </a:r>
            <a:r>
              <a:rPr lang="en-IE" b="1" dirty="0"/>
              <a:t>school jackets MUST be worn at all during </a:t>
            </a:r>
            <a:r>
              <a:rPr lang="en-IE" b="1"/>
              <a:t>the school day.</a:t>
            </a:r>
            <a:endParaRPr lang="en-IE" b="1" u="sng" dirty="0"/>
          </a:p>
          <a:p>
            <a:r>
              <a:rPr lang="en-IE" b="1" u="sng" dirty="0"/>
              <a:t>PE Uniform:</a:t>
            </a:r>
            <a:r>
              <a:rPr lang="en-IE" b="1" dirty="0"/>
              <a:t> PE uniform- now available, can be worn </a:t>
            </a:r>
            <a:r>
              <a:rPr lang="en-IE" b="1" u="sng" dirty="0"/>
              <a:t>ONLY</a:t>
            </a:r>
            <a:r>
              <a:rPr lang="en-IE" b="1" dirty="0"/>
              <a:t> on PE days</a:t>
            </a:r>
            <a:endParaRPr lang="en-IE" b="1" u="sng" dirty="0"/>
          </a:p>
          <a:p>
            <a:r>
              <a:rPr lang="en-IE" dirty="0"/>
              <a:t>Label everything!</a:t>
            </a:r>
          </a:p>
          <a:p>
            <a:r>
              <a:rPr lang="en-IE" dirty="0"/>
              <a:t>Appearance Rules – will be in the school journal p. 8&amp;9</a:t>
            </a:r>
          </a:p>
          <a:p>
            <a:r>
              <a:rPr lang="en-IE" dirty="0"/>
              <a:t>There should be no</a:t>
            </a:r>
          </a:p>
          <a:p>
            <a:pPr lvl="1"/>
            <a:r>
              <a:rPr lang="en-IE" dirty="0"/>
              <a:t>Make-Up, False tan, Face piercings, any form of false nail, Nail Varnish</a:t>
            </a:r>
          </a:p>
          <a:p>
            <a:pPr lvl="1"/>
            <a:r>
              <a:rPr lang="en-IE" dirty="0"/>
              <a:t>Hair must be a natural colour</a:t>
            </a:r>
          </a:p>
          <a:p>
            <a:pPr lvl="1"/>
            <a:r>
              <a:rPr lang="en-IE" dirty="0"/>
              <a:t>Clean shaven</a:t>
            </a:r>
          </a:p>
          <a:p>
            <a:pPr lvl="1"/>
            <a:r>
              <a:rPr lang="en-IE" dirty="0"/>
              <a:t>EARRINGS – Single stud earrings in both ears or a pair of sleeper earrings in both ears</a:t>
            </a:r>
          </a:p>
          <a:p>
            <a:r>
              <a:rPr lang="en-IE" dirty="0"/>
              <a:t>Outward expression of school identification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03D78B-1D66-4A2B-9EBD-C2565ECA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196" y="2464905"/>
            <a:ext cx="4316342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91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047209-D9C6-4A5D-A2E6-80559795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VSware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1EF093-1890-4ACC-A72D-12C7B6C2A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99" y="2468032"/>
            <a:ext cx="7299932" cy="3416300"/>
          </a:xfrm>
        </p:spPr>
        <p:txBody>
          <a:bodyPr>
            <a:normAutofit fontScale="92500" lnSpcReduction="10000"/>
          </a:bodyPr>
          <a:lstStyle/>
          <a:p>
            <a:r>
              <a:rPr lang="en-IE" sz="2400" b="1" dirty="0"/>
              <a:t>Online system that records attendance </a:t>
            </a:r>
          </a:p>
          <a:p>
            <a:r>
              <a:rPr lang="en-IE" sz="2400" b="1" dirty="0"/>
              <a:t>Parental access to view their son/daughter’s attendance and behaviour</a:t>
            </a:r>
          </a:p>
          <a:p>
            <a:r>
              <a:rPr lang="en-IE" sz="2400" b="1" dirty="0"/>
              <a:t>Also provide parents with access to view Term Reports</a:t>
            </a:r>
          </a:p>
          <a:p>
            <a:r>
              <a:rPr lang="en-IE" sz="2400" b="1" dirty="0"/>
              <a:t>If your son/daughter is late or absent from school you will receive a text informing you</a:t>
            </a:r>
          </a:p>
          <a:p>
            <a:r>
              <a:rPr lang="en-IE" sz="2400" b="1" dirty="0"/>
              <a:t>Please ensure we have your correct phone number and email address</a:t>
            </a:r>
          </a:p>
          <a:p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7F5A9C8-E531-4903-907C-7A3AE52E3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318" y="2630147"/>
            <a:ext cx="3895682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8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140E32-3FA2-47BE-A2FB-C0FE7DD4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EDUCATION AND WELFARE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CCC1CD-E199-4807-A142-61A4551F3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382250" cy="4095749"/>
          </a:xfrm>
        </p:spPr>
        <p:txBody>
          <a:bodyPr>
            <a:normAutofit fontScale="92500" lnSpcReduction="20000"/>
          </a:bodyPr>
          <a:lstStyle/>
          <a:p>
            <a:r>
              <a:rPr lang="en-IE" b="1" dirty="0"/>
              <a:t>PROVIDE A NOT OF EXPLANATION FOR ABSENCE, USUALLY IN THE JOURNAL, UNDER CURRENT RESTRICTIONS- EMAIL TO THE MAIN OFFICE</a:t>
            </a:r>
          </a:p>
          <a:p>
            <a:pPr marL="0" indent="0">
              <a:buNone/>
            </a:pPr>
            <a:r>
              <a:rPr lang="en-IE" b="1" dirty="0"/>
              <a:t>      </a:t>
            </a:r>
            <a:r>
              <a:rPr lang="en-IE" b="1" dirty="0">
                <a:solidFill>
                  <a:srgbClr val="FF0000"/>
                </a:solidFill>
              </a:rPr>
              <a:t>www.admin@portmarnockcommunity school.ie</a:t>
            </a:r>
          </a:p>
          <a:p>
            <a:pPr marL="0" indent="0">
              <a:buNone/>
            </a:pPr>
            <a:r>
              <a:rPr lang="en-IE" b="1" dirty="0">
                <a:solidFill>
                  <a:srgbClr val="FF0000"/>
                </a:solidFill>
              </a:rPr>
              <a:t>      </a:t>
            </a:r>
            <a:r>
              <a:rPr lang="en-IE" b="1" dirty="0">
                <a:solidFill>
                  <a:schemeClr val="tx1"/>
                </a:solidFill>
              </a:rPr>
              <a:t>THESE WILL THEN BE MARKED ON VSWARE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UNEXPLAINED ABSENCES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PROCEDURE FOR GOING HOME UNWELL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APPOINTMENTS- email the main office, note in journal, same procedure for leaving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STUDENTS ARE NOT ALLOWED TO LEAVE THE SCHOOL WITHOUT PERMISSION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STUDENTS SHOULD NOT TEXT HOME TO REQUEST TO LEAVE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ANY STUDENT, NOT FROM PORTMARNOCK, MUST REMAIN ONSITE ALL DAY- INCLUDING LUNCH TIME AND BREAK 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ALL FIRST, SECOND AND THIRD YEAR STUDENTS ARE NOT PERMITTED TO DUNNES STORES, SPAR OR THE PSLC</a:t>
            </a:r>
          </a:p>
        </p:txBody>
      </p:sp>
    </p:spTree>
    <p:extLst>
      <p:ext uri="{BB962C8B-B14F-4D97-AF65-F5344CB8AC3E}">
        <p14:creationId xmlns:p14="http://schemas.microsoft.com/office/powerpoint/2010/main" val="3219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9A8F76-0682-4252-8B28-642A1150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MOBILE PHONES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214937-86D5-467D-8E2F-C64D0F60C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E" dirty="0"/>
              <a:t>ACCEPTABLE USE OF MOBILE PHONES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B3F6D04-C852-4D48-9194-9A1498EDEA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E" b="1" dirty="0"/>
              <a:t>Students are only allowed to use their phones with permission from a teacher (</a:t>
            </a:r>
            <a:r>
              <a:rPr lang="en-IE" b="1" dirty="0" err="1"/>
              <a:t>ie</a:t>
            </a:r>
            <a:r>
              <a:rPr lang="en-IE" b="1" dirty="0"/>
              <a:t>- to access work)</a:t>
            </a:r>
          </a:p>
          <a:p>
            <a:r>
              <a:rPr lang="en-IE" b="1" dirty="0"/>
              <a:t>If a student is using their phone without permission, be it in the classroom, bathrooms, at lunch, break time or anywhere onsite, the phone will be confiscated and held securely for a period of 24hrs.</a:t>
            </a:r>
          </a:p>
          <a:p>
            <a:r>
              <a:rPr lang="en-IE" b="1" dirty="0"/>
              <a:t>Parents will be informed</a:t>
            </a:r>
          </a:p>
          <a:p>
            <a:r>
              <a:rPr lang="en-IE" b="1" dirty="0"/>
              <a:t>Failure to hand over the phone will result in a suspension and the phone confiscated for a week.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F103F03-BFC2-420C-95D9-AC51ABBBE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8194" name="Picture 2" descr="How to Transfer Apps &amp;amp; Data To A New Phone – Forbes Advisor UK">
            <a:extLst>
              <a:ext uri="{FF2B5EF4-FFF2-40B4-BE49-F238E27FC236}">
                <a16:creationId xmlns:a16="http://schemas.microsoft.com/office/drawing/2014/main" xmlns="" id="{AEB12075-24E8-4B77-97A4-9DA9C7270C5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1"/>
            <a:ext cx="385954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24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88197F-6819-4E2F-90B0-5E7F09CD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6A2018-788B-4451-83F9-60C4E4DF9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Encourage and teach good and safe behaviours online</a:t>
            </a:r>
          </a:p>
          <a:p>
            <a:r>
              <a:rPr lang="en-IE" b="1" dirty="0"/>
              <a:t>Good patterns with phone use in the evenings</a:t>
            </a:r>
          </a:p>
          <a:p>
            <a:r>
              <a:rPr lang="en-IE" b="1" dirty="0"/>
              <a:t>No “banter”</a:t>
            </a:r>
          </a:p>
          <a:p>
            <a:r>
              <a:rPr lang="en-IE" b="1" dirty="0"/>
              <a:t>Cyberbullying</a:t>
            </a:r>
          </a:p>
          <a:p>
            <a:r>
              <a:rPr lang="en-IE" b="1" dirty="0"/>
              <a:t>Monitor Snapchat, WhatsApp groups</a:t>
            </a:r>
          </a:p>
          <a:p>
            <a:r>
              <a:rPr lang="en-IE" b="1" dirty="0"/>
              <a:t>A lot of helpful information regarding “Examples of expected use” of phones- Journal page 30</a:t>
            </a:r>
          </a:p>
          <a:p>
            <a:r>
              <a:rPr lang="en-IE" b="1" dirty="0"/>
              <a:t>Journal – pages 26 to 31 – relevant information regarding the safe </a:t>
            </a:r>
            <a:r>
              <a:rPr lang="en-IE" b="1" dirty="0" err="1"/>
              <a:t>useage</a:t>
            </a:r>
            <a:r>
              <a:rPr lang="en-IE" b="1" dirty="0"/>
              <a:t> of mobile phones</a:t>
            </a:r>
          </a:p>
        </p:txBody>
      </p:sp>
    </p:spTree>
    <p:extLst>
      <p:ext uri="{BB962C8B-B14F-4D97-AF65-F5344CB8AC3E}">
        <p14:creationId xmlns:p14="http://schemas.microsoft.com/office/powerpoint/2010/main" val="180881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55260-C049-4DFC-BF3A-299F7310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School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7AF19A-D929-40E1-8369-BC2742895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8" y="2464904"/>
            <a:ext cx="9450526" cy="3554896"/>
          </a:xfrm>
        </p:spPr>
        <p:txBody>
          <a:bodyPr>
            <a:noAutofit/>
          </a:bodyPr>
          <a:lstStyle/>
          <a:p>
            <a:r>
              <a:rPr lang="en-IE" sz="2800" b="1" dirty="0"/>
              <a:t>Code of Behaviour – Read with your son/daughter</a:t>
            </a:r>
          </a:p>
          <a:p>
            <a:r>
              <a:rPr lang="en-IE" sz="2800" b="1" dirty="0"/>
              <a:t>Policies</a:t>
            </a:r>
          </a:p>
          <a:p>
            <a:r>
              <a:rPr lang="en-IE" sz="2800" b="1" dirty="0"/>
              <a:t>Calendar, Activities, Meetings</a:t>
            </a:r>
          </a:p>
          <a:p>
            <a:r>
              <a:rPr lang="en-IE" sz="2800" b="1" dirty="0"/>
              <a:t>Uniform, Booklist, Rules</a:t>
            </a:r>
          </a:p>
          <a:p>
            <a:r>
              <a:rPr lang="en-IE" sz="2800" b="1" dirty="0"/>
              <a:t>Reflects our very active school community</a:t>
            </a:r>
          </a:p>
          <a:p>
            <a:r>
              <a:rPr lang="en-IE" sz="2800" b="1" dirty="0"/>
              <a:t>Twitter @portmarnockcs</a:t>
            </a:r>
          </a:p>
          <a:p>
            <a:r>
              <a:rPr lang="en-IE" sz="2800" b="1" dirty="0"/>
              <a:t>Facebook @PortmarnockCS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1CC91ED-C62A-4700-8C28-BE664B82F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799" y="3061252"/>
            <a:ext cx="3297949" cy="1694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CA0FC46-4901-4378-91E7-0CE70CFCC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912" y="5232447"/>
            <a:ext cx="17335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48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E3A1DD-FFEE-4A33-82F8-E871CF62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698576" cy="706964"/>
          </a:xfrm>
        </p:spPr>
        <p:txBody>
          <a:bodyPr/>
          <a:lstStyle/>
          <a:p>
            <a:pPr algn="ctr"/>
            <a:r>
              <a:rPr lang="en-IE" dirty="0"/>
              <a:t>School Journal and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E50F1-14AA-46B9-A441-B39710BDD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67" y="2468032"/>
            <a:ext cx="7326437" cy="34163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Homework, signed, book check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Notes for absences, appointments etc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Notes from teachers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Permission to leave class/phone home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Learning advice &amp; aids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Signed every night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Bought in school – pay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Studyclix.ie account</a:t>
            </a:r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5741979-2DFA-4560-BB8F-00F5FEBF2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17" y="2968486"/>
            <a:ext cx="4450716" cy="318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49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E08EF6-00BE-C5B6-CE50-C766A7072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/>
              <a:t>Subject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5A3A77-EEC2-49FF-EB33-6443DCC0A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52097" y="674120"/>
            <a:ext cx="6503765" cy="5857421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1026" name="Picture 2" descr="Subject Choice Evening – St. Nathy's College">
            <a:extLst>
              <a:ext uri="{FF2B5EF4-FFF2-40B4-BE49-F238E27FC236}">
                <a16:creationId xmlns:a16="http://schemas.microsoft.com/office/drawing/2014/main" xmlns="" id="{0ECB02A4-33F9-B0EC-0957-FA632259E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80" y="994299"/>
            <a:ext cx="4434840" cy="459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230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3023</TotalTime>
  <Words>835</Words>
  <Application>Microsoft Office PowerPoint</Application>
  <PresentationFormat>Widescreen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 Boardroom</vt:lpstr>
      <vt:lpstr>PowerPoint Presentation</vt:lpstr>
      <vt:lpstr>First Year Team</vt:lpstr>
      <vt:lpstr>SUPPORTS</vt:lpstr>
      <vt:lpstr>Supports</vt:lpstr>
      <vt:lpstr>COMMUNICATION PROTOCOLS</vt:lpstr>
      <vt:lpstr>First Year Induction</vt:lpstr>
      <vt:lpstr>The School Day</vt:lpstr>
      <vt:lpstr>Other Areas of Learning</vt:lpstr>
      <vt:lpstr>Uniform</vt:lpstr>
      <vt:lpstr>VSware System</vt:lpstr>
      <vt:lpstr>EDUCATION AND WELFARE ACT</vt:lpstr>
      <vt:lpstr>MOBILE PHONES</vt:lpstr>
      <vt:lpstr>PowerPoint Presentation</vt:lpstr>
      <vt:lpstr>School Website</vt:lpstr>
      <vt:lpstr>School Journal and Homework</vt:lpstr>
      <vt:lpstr>Subject options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YEAR PARENT’S INFORMATION EVENING</dc:title>
  <dc:creator>orla molamphy</dc:creator>
  <cp:lastModifiedBy>D.Clarke</cp:lastModifiedBy>
  <cp:revision>66</cp:revision>
  <cp:lastPrinted>2022-01-27T16:10:32Z</cp:lastPrinted>
  <dcterms:created xsi:type="dcterms:W3CDTF">2021-10-21T14:45:07Z</dcterms:created>
  <dcterms:modified xsi:type="dcterms:W3CDTF">2023-02-03T11:23:14Z</dcterms:modified>
</cp:coreProperties>
</file>